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 id="2147483692" r:id="rId3"/>
  </p:sldMasterIdLst>
  <p:notesMasterIdLst>
    <p:notesMasterId r:id="rId14"/>
  </p:notesMasterIdLst>
  <p:sldIdLst>
    <p:sldId id="672" r:id="rId4"/>
    <p:sldId id="696" r:id="rId5"/>
    <p:sldId id="697" r:id="rId6"/>
    <p:sldId id="698" r:id="rId7"/>
    <p:sldId id="699" r:id="rId8"/>
    <p:sldId id="701" r:id="rId9"/>
    <p:sldId id="702" r:id="rId10"/>
    <p:sldId id="682" r:id="rId11"/>
    <p:sldId id="703" r:id="rId12"/>
    <p:sldId id="559"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7"/>
            <p14:sldId id="698"/>
            <p14:sldId id="699"/>
            <p14:sldId id="701"/>
            <p14:sldId id="702"/>
            <p14:sldId id="682"/>
            <p14:sldId id="703"/>
            <p14:sldId id="559"/>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79874" autoAdjust="0"/>
  </p:normalViewPr>
  <p:slideViewPr>
    <p:cSldViewPr snapToGrid="0">
      <p:cViewPr varScale="1">
        <p:scale>
          <a:sx n="114" d="100"/>
          <a:sy n="114" d="100"/>
        </p:scale>
        <p:origin x="354" y="108"/>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2022/9/26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cstate="email">
              <a:alphaModFix amt="5000"/>
              <a:extLst>
                <a:ext uri="{28A0092B-C50C-407E-A947-70E740481C1C}">
                  <a14:useLocalDpi xmlns:a14="http://schemas.microsoft.com/office/drawing/2010/main"/>
                </a:ext>
              </a:extLst>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4"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cstate="email">
            <a:extLst>
              <a:ext uri="{28A0092B-C50C-407E-A947-70E740481C1C}">
                <a14:useLocalDpi xmlns:a14="http://schemas.microsoft.com/office/drawing/2010/main"/>
              </a:ext>
            </a:extLst>
          </a:blip>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email">
            <a:alphaModFix amt="3000"/>
            <a:extLst>
              <a:ext uri="{28A0092B-C50C-407E-A947-70E740481C1C}">
                <a14:useLocalDpi xmlns:a14="http://schemas.microsoft.com/office/drawing/2010/main"/>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arxiv.org/search/cs?searchtype=author&amp;query=Divvala%2C+S" TargetMode="External"/><Relationship Id="rId7" Type="http://schemas.openxmlformats.org/officeDocument/2006/relationships/image" Target="../media/image29.jpeg"/><Relationship Id="rId2" Type="http://schemas.openxmlformats.org/officeDocument/2006/relationships/hyperlink" Target="https://arxiv.org/search/cs?searchtype=author&amp;query=Redmon%2C+J" TargetMode="Externa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hyperlink" Target="https://arxiv.org/search/cs?searchtype=author&amp;query=Farhadi%2C+A" TargetMode="External"/><Relationship Id="rId4" Type="http://schemas.openxmlformats.org/officeDocument/2006/relationships/hyperlink" Target="https://arxiv.org/search/cs?searchtype=author&amp;query=Girshick%2C+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p:txBody>
          <a:bodyPr/>
          <a:lstStyle/>
          <a:p>
            <a:r>
              <a:rPr lang="zh-CN" altLang="en-US" dirty="0">
                <a:ea typeface="+mn-ea"/>
                <a:cs typeface="+mn-ea"/>
              </a:rPr>
              <a:t>近期工作汇报</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邱瑞宸</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魏海坤</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2022</a:t>
            </a:r>
            <a:r>
              <a:rPr kumimoji="0" lang="en-US" altLang="zh-CN" sz="2000" i="0" u="none" strike="noStrike" kern="1200" cap="none" spc="0" normalizeH="0" baseline="0" noProof="0" dirty="0">
                <a:ln>
                  <a:noFill/>
                </a:ln>
                <a:solidFill>
                  <a:schemeClr val="accent1"/>
                </a:solidFill>
                <a:effectLst/>
                <a:uLnTx/>
                <a:uFillTx/>
                <a:latin typeface="Arial"/>
                <a:cs typeface="+mn-ea"/>
              </a:rPr>
              <a:t>/09/26</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1">
            <a:extLst>
              <a:ext uri="{FF2B5EF4-FFF2-40B4-BE49-F238E27FC236}">
                <a16:creationId xmlns:a16="http://schemas.microsoft.com/office/drawing/2014/main" id="{E3912A43-1225-427B-B6B6-362CB958C622}"/>
              </a:ext>
            </a:extLst>
          </p:cNvPr>
          <p:cNvSpPr/>
          <p:nvPr/>
        </p:nvSpPr>
        <p:spPr>
          <a:xfrm>
            <a:off x="6348822" y="2832643"/>
            <a:ext cx="2325868" cy="317737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80" name="矩形 1">
            <a:extLst>
              <a:ext uri="{FF2B5EF4-FFF2-40B4-BE49-F238E27FC236}">
                <a16:creationId xmlns:a16="http://schemas.microsoft.com/office/drawing/2014/main" id="{CE5DC96B-942E-4699-A26A-E7D34C76E7F2}"/>
              </a:ext>
            </a:extLst>
          </p:cNvPr>
          <p:cNvSpPr/>
          <p:nvPr/>
        </p:nvSpPr>
        <p:spPr>
          <a:xfrm>
            <a:off x="9191058" y="2832643"/>
            <a:ext cx="2325868" cy="317737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0" name="矩形 9">
            <a:extLst>
              <a:ext uri="{FF2B5EF4-FFF2-40B4-BE49-F238E27FC236}">
                <a16:creationId xmlns:a16="http://schemas.microsoft.com/office/drawing/2014/main" id="{DE8A6363-8AF3-4001-8269-184629CA82EE}"/>
              </a:ext>
            </a:extLst>
          </p:cNvPr>
          <p:cNvSpPr/>
          <p:nvPr/>
        </p:nvSpPr>
        <p:spPr>
          <a:xfrm>
            <a:off x="4633619" y="1557390"/>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深度学习基础</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2622594" y="894557"/>
            <a:ext cx="6946812" cy="585866"/>
          </a:xfrm>
        </p:spPr>
        <p:txBody>
          <a:bodyPr/>
          <a:lstStyle/>
          <a:p>
            <a:r>
              <a:rPr lang="zh-CN" altLang="en-US" dirty="0">
                <a:ea typeface="+mn-ea"/>
                <a:cs typeface="+mn-ea"/>
              </a:rPr>
              <a:t>近期学习知识</a:t>
            </a:r>
          </a:p>
        </p:txBody>
      </p:sp>
      <p:sp>
        <p:nvSpPr>
          <p:cNvPr id="2" name="矩形 1">
            <a:extLst>
              <a:ext uri="{FF2B5EF4-FFF2-40B4-BE49-F238E27FC236}">
                <a16:creationId xmlns:a16="http://schemas.microsoft.com/office/drawing/2014/main" id="{6A2923FD-9C97-4525-905F-22199088FF55}"/>
              </a:ext>
            </a:extLst>
          </p:cNvPr>
          <p:cNvSpPr/>
          <p:nvPr/>
        </p:nvSpPr>
        <p:spPr>
          <a:xfrm>
            <a:off x="660400" y="2832643"/>
            <a:ext cx="2325868" cy="317737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83" name="矩形 1">
            <a:extLst>
              <a:ext uri="{FF2B5EF4-FFF2-40B4-BE49-F238E27FC236}">
                <a16:creationId xmlns:a16="http://schemas.microsoft.com/office/drawing/2014/main" id="{7B18A4D0-82D1-429A-8D5E-8180ED4B94B7}"/>
              </a:ext>
            </a:extLst>
          </p:cNvPr>
          <p:cNvSpPr/>
          <p:nvPr/>
        </p:nvSpPr>
        <p:spPr>
          <a:xfrm>
            <a:off x="675074" y="3347331"/>
            <a:ext cx="2325868"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2" name="矩形: 圆角 11">
            <a:extLst>
              <a:ext uri="{FF2B5EF4-FFF2-40B4-BE49-F238E27FC236}">
                <a16:creationId xmlns:a16="http://schemas.microsoft.com/office/drawing/2014/main" id="{806827B5-AE98-4101-A1FF-090C76214A73}"/>
              </a:ext>
            </a:extLst>
          </p:cNvPr>
          <p:cNvSpPr/>
          <p:nvPr/>
        </p:nvSpPr>
        <p:spPr>
          <a:xfrm>
            <a:off x="3339404" y="2606954"/>
            <a:ext cx="2656282" cy="3628748"/>
          </a:xfrm>
          <a:prstGeom prst="roundRect">
            <a:avLst>
              <a:gd name="adj" fmla="val 672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grpSp>
        <p:nvGrpSpPr>
          <p:cNvPr id="85" name="组合 84">
            <a:extLst>
              <a:ext uri="{FF2B5EF4-FFF2-40B4-BE49-F238E27FC236}">
                <a16:creationId xmlns:a16="http://schemas.microsoft.com/office/drawing/2014/main" id="{DD144C32-D238-4A45-9F8B-1CCDD4B95D77}"/>
              </a:ext>
            </a:extLst>
          </p:cNvPr>
          <p:cNvGrpSpPr/>
          <p:nvPr/>
        </p:nvGrpSpPr>
        <p:grpSpPr>
          <a:xfrm>
            <a:off x="1455581" y="2937160"/>
            <a:ext cx="735506" cy="735506"/>
            <a:chOff x="1455581" y="3061247"/>
            <a:chExt cx="735506" cy="735506"/>
          </a:xfrm>
        </p:grpSpPr>
        <p:sp>
          <p:nvSpPr>
            <p:cNvPr id="46" name="íṥļîḓê">
              <a:extLst>
                <a:ext uri="{FF2B5EF4-FFF2-40B4-BE49-F238E27FC236}">
                  <a16:creationId xmlns:a16="http://schemas.microsoft.com/office/drawing/2014/main" id="{1D20759D-E3CE-4ED3-9D8F-9DCC404718EE}"/>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7" name="íṥlíḓê">
              <a:extLst>
                <a:ext uri="{FF2B5EF4-FFF2-40B4-BE49-F238E27FC236}">
                  <a16:creationId xmlns:a16="http://schemas.microsoft.com/office/drawing/2014/main" id="{CDE30F93-7EDC-4A7B-A93B-939C93996DFE}"/>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8" name="ïśļiḑé">
              <a:extLst>
                <a:ext uri="{FF2B5EF4-FFF2-40B4-BE49-F238E27FC236}">
                  <a16:creationId xmlns:a16="http://schemas.microsoft.com/office/drawing/2014/main" id="{C3A7B172-4B95-477D-B2C5-1CDE27812BFA}"/>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87" name="矩形 1">
            <a:extLst>
              <a:ext uri="{FF2B5EF4-FFF2-40B4-BE49-F238E27FC236}">
                <a16:creationId xmlns:a16="http://schemas.microsoft.com/office/drawing/2014/main" id="{DD656D16-B260-4FE7-851B-9C5C41D0E085}"/>
              </a:ext>
            </a:extLst>
          </p:cNvPr>
          <p:cNvSpPr/>
          <p:nvPr/>
        </p:nvSpPr>
        <p:spPr>
          <a:xfrm>
            <a:off x="6350603" y="3347331"/>
            <a:ext cx="2325868"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88" name="组合 87">
            <a:extLst>
              <a:ext uri="{FF2B5EF4-FFF2-40B4-BE49-F238E27FC236}">
                <a16:creationId xmlns:a16="http://schemas.microsoft.com/office/drawing/2014/main" id="{108C25B9-14D8-4478-8745-A5148764B4D6}"/>
              </a:ext>
            </a:extLst>
          </p:cNvPr>
          <p:cNvGrpSpPr/>
          <p:nvPr/>
        </p:nvGrpSpPr>
        <p:grpSpPr>
          <a:xfrm>
            <a:off x="7131110" y="2937160"/>
            <a:ext cx="735506" cy="735506"/>
            <a:chOff x="1455581" y="3061247"/>
            <a:chExt cx="735506" cy="735506"/>
          </a:xfrm>
        </p:grpSpPr>
        <p:sp>
          <p:nvSpPr>
            <p:cNvPr id="89" name="íṥļîḓê">
              <a:extLst>
                <a:ext uri="{FF2B5EF4-FFF2-40B4-BE49-F238E27FC236}">
                  <a16:creationId xmlns:a16="http://schemas.microsoft.com/office/drawing/2014/main" id="{92179956-7B46-44DC-ACF9-BF56B8C59F52}"/>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90" name="íṥlíḓê">
              <a:extLst>
                <a:ext uri="{FF2B5EF4-FFF2-40B4-BE49-F238E27FC236}">
                  <a16:creationId xmlns:a16="http://schemas.microsoft.com/office/drawing/2014/main" id="{E6410452-6DF7-4C8F-BD41-B201F14C5B98}"/>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91" name="ïśļiḑé">
              <a:extLst>
                <a:ext uri="{FF2B5EF4-FFF2-40B4-BE49-F238E27FC236}">
                  <a16:creationId xmlns:a16="http://schemas.microsoft.com/office/drawing/2014/main" id="{03D84CA3-5529-4D77-87DA-A5B18DAF9C28}"/>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92" name="矩形 1">
            <a:extLst>
              <a:ext uri="{FF2B5EF4-FFF2-40B4-BE49-F238E27FC236}">
                <a16:creationId xmlns:a16="http://schemas.microsoft.com/office/drawing/2014/main" id="{F7EE2252-EDA4-417B-BDC0-425DBFDA1EBC}"/>
              </a:ext>
            </a:extLst>
          </p:cNvPr>
          <p:cNvSpPr/>
          <p:nvPr/>
        </p:nvSpPr>
        <p:spPr>
          <a:xfrm>
            <a:off x="9205732" y="3347331"/>
            <a:ext cx="2325868"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93" name="组合 92">
            <a:extLst>
              <a:ext uri="{FF2B5EF4-FFF2-40B4-BE49-F238E27FC236}">
                <a16:creationId xmlns:a16="http://schemas.microsoft.com/office/drawing/2014/main" id="{6AD73C8C-C255-4145-AC40-FFE0F870DB12}"/>
              </a:ext>
            </a:extLst>
          </p:cNvPr>
          <p:cNvGrpSpPr/>
          <p:nvPr/>
        </p:nvGrpSpPr>
        <p:grpSpPr>
          <a:xfrm>
            <a:off x="9986239" y="2937160"/>
            <a:ext cx="735506" cy="735506"/>
            <a:chOff x="1455581" y="3061247"/>
            <a:chExt cx="735506" cy="735506"/>
          </a:xfrm>
        </p:grpSpPr>
        <p:sp>
          <p:nvSpPr>
            <p:cNvPr id="94" name="íṥļîḓê">
              <a:extLst>
                <a:ext uri="{FF2B5EF4-FFF2-40B4-BE49-F238E27FC236}">
                  <a16:creationId xmlns:a16="http://schemas.microsoft.com/office/drawing/2014/main" id="{AB84D28E-9757-4A43-95C4-CF1D53AB14CA}"/>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95" name="íṥlíḓê">
              <a:extLst>
                <a:ext uri="{FF2B5EF4-FFF2-40B4-BE49-F238E27FC236}">
                  <a16:creationId xmlns:a16="http://schemas.microsoft.com/office/drawing/2014/main" id="{B7F8086D-0DF1-4640-B969-6E90D6C81650}"/>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96" name="ïśļiḑé">
              <a:extLst>
                <a:ext uri="{FF2B5EF4-FFF2-40B4-BE49-F238E27FC236}">
                  <a16:creationId xmlns:a16="http://schemas.microsoft.com/office/drawing/2014/main" id="{1B21F58B-D00E-4CD5-B069-1725AEF2F033}"/>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97" name="矩形 1">
            <a:extLst>
              <a:ext uri="{FF2B5EF4-FFF2-40B4-BE49-F238E27FC236}">
                <a16:creationId xmlns:a16="http://schemas.microsoft.com/office/drawing/2014/main" id="{095A11E4-14F2-4F33-AA5A-32D018AACFE7}"/>
              </a:ext>
            </a:extLst>
          </p:cNvPr>
          <p:cNvSpPr/>
          <p:nvPr/>
        </p:nvSpPr>
        <p:spPr>
          <a:xfrm>
            <a:off x="3354078" y="3304914"/>
            <a:ext cx="2641608" cy="57004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86" name="组合 85">
            <a:extLst>
              <a:ext uri="{FF2B5EF4-FFF2-40B4-BE49-F238E27FC236}">
                <a16:creationId xmlns:a16="http://schemas.microsoft.com/office/drawing/2014/main" id="{CCBABFED-E0D7-4B0D-930F-29D842A18708}"/>
              </a:ext>
            </a:extLst>
          </p:cNvPr>
          <p:cNvGrpSpPr/>
          <p:nvPr/>
        </p:nvGrpSpPr>
        <p:grpSpPr>
          <a:xfrm>
            <a:off x="4244932" y="2724674"/>
            <a:ext cx="845230" cy="845230"/>
            <a:chOff x="4244932" y="2848761"/>
            <a:chExt cx="845230" cy="845230"/>
          </a:xfrm>
        </p:grpSpPr>
        <p:sp>
          <p:nvSpPr>
            <p:cNvPr id="49" name="íṥļîḓê">
              <a:extLst>
                <a:ext uri="{FF2B5EF4-FFF2-40B4-BE49-F238E27FC236}">
                  <a16:creationId xmlns:a16="http://schemas.microsoft.com/office/drawing/2014/main" id="{5275A757-44E2-4486-8853-9A90C3786A8C}"/>
                </a:ext>
              </a:extLst>
            </p:cNvPr>
            <p:cNvSpPr/>
            <p:nvPr/>
          </p:nvSpPr>
          <p:spPr>
            <a:xfrm>
              <a:off x="4244932" y="2848761"/>
              <a:ext cx="845230" cy="845230"/>
            </a:xfrm>
            <a:prstGeom prst="ellipse">
              <a:avLst/>
            </a:prstGeom>
            <a:solidFill>
              <a:schemeClr val="bg1"/>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0" name="íṥlíḓê">
              <a:extLst>
                <a:ext uri="{FF2B5EF4-FFF2-40B4-BE49-F238E27FC236}">
                  <a16:creationId xmlns:a16="http://schemas.microsoft.com/office/drawing/2014/main" id="{E1CE5BEF-39D3-47DC-945B-9447F6A8828A}"/>
                </a:ext>
              </a:extLst>
            </p:cNvPr>
            <p:cNvSpPr/>
            <p:nvPr/>
          </p:nvSpPr>
          <p:spPr>
            <a:xfrm>
              <a:off x="4296449" y="2900405"/>
              <a:ext cx="742195" cy="74219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1" name="ïśļiḑé">
              <a:extLst>
                <a:ext uri="{FF2B5EF4-FFF2-40B4-BE49-F238E27FC236}">
                  <a16:creationId xmlns:a16="http://schemas.microsoft.com/office/drawing/2014/main" id="{02F8730A-993B-4D80-9D09-AA1D0BD12248}"/>
                </a:ext>
              </a:extLst>
            </p:cNvPr>
            <p:cNvSpPr/>
            <p:nvPr/>
          </p:nvSpPr>
          <p:spPr>
            <a:xfrm>
              <a:off x="4481828" y="3043258"/>
              <a:ext cx="371434" cy="456488"/>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98" name="文本框 97">
            <a:extLst>
              <a:ext uri="{FF2B5EF4-FFF2-40B4-BE49-F238E27FC236}">
                <a16:creationId xmlns:a16="http://schemas.microsoft.com/office/drawing/2014/main" id="{37941089-E8AB-47D3-A9D6-147979F128E1}"/>
              </a:ext>
            </a:extLst>
          </p:cNvPr>
          <p:cNvSpPr txBox="1"/>
          <p:nvPr/>
        </p:nvSpPr>
        <p:spPr>
          <a:xfrm>
            <a:off x="780684" y="3998686"/>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OPENCV</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99" name="文本框 98">
            <a:extLst>
              <a:ext uri="{FF2B5EF4-FFF2-40B4-BE49-F238E27FC236}">
                <a16:creationId xmlns:a16="http://schemas.microsoft.com/office/drawing/2014/main" id="{2CEB022E-4FF0-44B2-ABFC-FEA7108DBEC7}"/>
              </a:ext>
            </a:extLst>
          </p:cNvPr>
          <p:cNvSpPr txBox="1"/>
          <p:nvPr/>
        </p:nvSpPr>
        <p:spPr>
          <a:xfrm>
            <a:off x="903468" y="4435534"/>
            <a:ext cx="2192868"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dirty="0">
                <a:latin typeface="+mn-ea"/>
                <a:cs typeface="+mn-ea"/>
              </a:rPr>
              <a:t>导入图像</a:t>
            </a:r>
            <a:endParaRPr lang="en-US" altLang="zh-CN" dirty="0">
              <a:latin typeface="+mn-ea"/>
              <a:cs typeface="+mn-ea"/>
            </a:endParaRPr>
          </a:p>
          <a:p>
            <a:pPr>
              <a:lnSpc>
                <a:spcPct val="130000"/>
              </a:lnSpc>
              <a:defRPr/>
            </a:pPr>
            <a:r>
              <a:rPr lang="zh-CN" altLang="en-US" dirty="0">
                <a:latin typeface="+mn-ea"/>
                <a:cs typeface="+mn-ea"/>
              </a:rPr>
              <a:t>图像裁剪</a:t>
            </a:r>
            <a:endParaRPr lang="en-US" altLang="zh-CN" dirty="0">
              <a:latin typeface="+mn-ea"/>
              <a:cs typeface="+mn-ea"/>
            </a:endParaRPr>
          </a:p>
          <a:p>
            <a:pPr>
              <a:lnSpc>
                <a:spcPct val="130000"/>
              </a:lnSpc>
              <a:defRPr/>
            </a:pPr>
            <a:r>
              <a:rPr kumimoji="0" lang="zh-CN" altLang="en-US" sz="1800" b="0" i="0" u="none" strike="noStrike" kern="1200" cap="none" spc="0" normalizeH="0" baseline="0" noProof="0" dirty="0">
                <a:ln>
                  <a:noFill/>
                </a:ln>
                <a:effectLst/>
                <a:uLnTx/>
                <a:uFillTx/>
                <a:latin typeface="+mn-ea"/>
                <a:cs typeface="+mn-ea"/>
              </a:rPr>
              <a:t>二值化算法</a:t>
            </a:r>
          </a:p>
        </p:txBody>
      </p:sp>
      <p:sp>
        <p:nvSpPr>
          <p:cNvPr id="104" name="文本框 103">
            <a:extLst>
              <a:ext uri="{FF2B5EF4-FFF2-40B4-BE49-F238E27FC236}">
                <a16:creationId xmlns:a16="http://schemas.microsoft.com/office/drawing/2014/main" id="{FF51F0A4-1136-4EA7-A68F-61AE703B3217}"/>
              </a:ext>
            </a:extLst>
          </p:cNvPr>
          <p:cNvSpPr txBox="1"/>
          <p:nvPr/>
        </p:nvSpPr>
        <p:spPr>
          <a:xfrm>
            <a:off x="6469106" y="3998686"/>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latin typeface="Arial"/>
                <a:cs typeface="+mn-ea"/>
              </a:rPr>
              <a:t>卷积神经网络</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111" name="文本框 110">
            <a:extLst>
              <a:ext uri="{FF2B5EF4-FFF2-40B4-BE49-F238E27FC236}">
                <a16:creationId xmlns:a16="http://schemas.microsoft.com/office/drawing/2014/main" id="{B014AAE1-B6CF-43DB-B7DD-39A5819CF56F}"/>
              </a:ext>
            </a:extLst>
          </p:cNvPr>
          <p:cNvSpPr txBox="1"/>
          <p:nvPr/>
        </p:nvSpPr>
        <p:spPr>
          <a:xfrm>
            <a:off x="9311342" y="3998686"/>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文献阅读</a:t>
            </a:r>
          </a:p>
        </p:txBody>
      </p:sp>
      <p:sp>
        <p:nvSpPr>
          <p:cNvPr id="113" name="文本框 112">
            <a:extLst>
              <a:ext uri="{FF2B5EF4-FFF2-40B4-BE49-F238E27FC236}">
                <a16:creationId xmlns:a16="http://schemas.microsoft.com/office/drawing/2014/main" id="{D55EE348-453E-4F47-A8A3-825F14E6FFBB}"/>
              </a:ext>
            </a:extLst>
          </p:cNvPr>
          <p:cNvSpPr txBox="1"/>
          <p:nvPr/>
        </p:nvSpPr>
        <p:spPr>
          <a:xfrm>
            <a:off x="3747679" y="4435534"/>
            <a:ext cx="1839732" cy="1497654"/>
          </a:xfrm>
          <a:prstGeom prst="rect">
            <a:avLst/>
          </a:prstGeom>
          <a:noFill/>
        </p:spPr>
        <p:txBody>
          <a:bodyPr wrap="square" lIns="0" rIns="0" rtlCol="0">
            <a:spAutoFit/>
          </a:bodyPr>
          <a:lstStyle>
            <a:defPPr>
              <a:defRPr lang="zh-CN"/>
            </a:defPPr>
            <a:lvl1pPr marR="0" lvl="0" indent="0"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dirty="0">
                <a:solidFill>
                  <a:schemeClr val="tx1"/>
                </a:solidFill>
                <a:ea typeface="+mn-ea"/>
                <a:cs typeface="+mn-ea"/>
              </a:rPr>
              <a:t>基本原理</a:t>
            </a:r>
            <a:endParaRPr lang="en-US" altLang="zh-CN" dirty="0">
              <a:solidFill>
                <a:schemeClr val="tx1"/>
              </a:solidFill>
              <a:ea typeface="+mn-ea"/>
              <a:cs typeface="+mn-ea"/>
            </a:endParaRPr>
          </a:p>
          <a:p>
            <a:r>
              <a:rPr lang="zh-CN" altLang="en-US" dirty="0">
                <a:solidFill>
                  <a:schemeClr val="tx1"/>
                </a:solidFill>
                <a:ea typeface="+mn-ea"/>
                <a:cs typeface="+mn-ea"/>
              </a:rPr>
              <a:t>发展历程</a:t>
            </a:r>
            <a:endParaRPr lang="en-US" altLang="zh-CN" dirty="0">
              <a:solidFill>
                <a:schemeClr val="tx1"/>
              </a:solidFill>
              <a:ea typeface="+mn-ea"/>
              <a:cs typeface="+mn-ea"/>
            </a:endParaRPr>
          </a:p>
          <a:p>
            <a:r>
              <a:rPr lang="en-US" altLang="zh-CN" dirty="0">
                <a:solidFill>
                  <a:schemeClr val="tx1"/>
                </a:solidFill>
                <a:ea typeface="+mn-ea"/>
                <a:cs typeface="+mn-ea"/>
              </a:rPr>
              <a:t>MAP</a:t>
            </a:r>
            <a:r>
              <a:rPr lang="zh-CN" altLang="en-US" dirty="0">
                <a:solidFill>
                  <a:schemeClr val="tx1"/>
                </a:solidFill>
                <a:ea typeface="+mn-ea"/>
                <a:cs typeface="+mn-ea"/>
              </a:rPr>
              <a:t>的计算方法</a:t>
            </a:r>
            <a:endParaRPr lang="en-US" altLang="zh-CN" dirty="0">
              <a:solidFill>
                <a:schemeClr val="tx1"/>
              </a:solidFill>
              <a:ea typeface="+mn-ea"/>
              <a:cs typeface="+mn-ea"/>
            </a:endParaRPr>
          </a:p>
          <a:p>
            <a:r>
              <a:rPr lang="zh-CN" altLang="en-US" dirty="0">
                <a:solidFill>
                  <a:srgbClr val="FF0000"/>
                </a:solidFill>
                <a:ea typeface="+mn-ea"/>
                <a:cs typeface="+mn-ea"/>
              </a:rPr>
              <a:t>代码复现</a:t>
            </a:r>
            <a:endParaRPr lang="en-US" altLang="zh-CN" dirty="0">
              <a:solidFill>
                <a:srgbClr val="FF0000"/>
              </a:solidFill>
              <a:ea typeface="+mn-ea"/>
              <a:cs typeface="+mn-ea"/>
            </a:endParaRPr>
          </a:p>
        </p:txBody>
      </p:sp>
      <p:sp>
        <p:nvSpPr>
          <p:cNvPr id="114" name="文本框 113">
            <a:extLst>
              <a:ext uri="{FF2B5EF4-FFF2-40B4-BE49-F238E27FC236}">
                <a16:creationId xmlns:a16="http://schemas.microsoft.com/office/drawing/2014/main" id="{8A2ECB43-0618-4D01-9AFD-AA9D9453C01D}"/>
              </a:ext>
            </a:extLst>
          </p:cNvPr>
          <p:cNvSpPr txBox="1"/>
          <p:nvPr/>
        </p:nvSpPr>
        <p:spPr>
          <a:xfrm>
            <a:off x="6578996" y="4435534"/>
            <a:ext cx="2196703" cy="1497654"/>
          </a:xfrm>
          <a:prstGeom prst="rect">
            <a:avLst/>
          </a:prstGeom>
          <a:noFill/>
        </p:spPr>
        <p:txBody>
          <a:bodyPr wrap="square" lIns="0" rIns="0" rtlCol="0">
            <a:spAutoFit/>
          </a:bodyPr>
          <a:lstStyle>
            <a:defPPr>
              <a:defRPr lang="zh-CN"/>
            </a:defPPr>
            <a:lvl1pPr marR="0" lvl="0" indent="0"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dirty="0">
                <a:solidFill>
                  <a:schemeClr val="tx1"/>
                </a:solidFill>
                <a:ea typeface="+mn-ea"/>
                <a:cs typeface="+mn-ea"/>
              </a:rPr>
              <a:t>网络结构</a:t>
            </a:r>
            <a:endParaRPr lang="en-US" altLang="zh-CN" dirty="0">
              <a:solidFill>
                <a:schemeClr val="tx1"/>
              </a:solidFill>
              <a:ea typeface="+mn-ea"/>
              <a:cs typeface="+mn-ea"/>
            </a:endParaRPr>
          </a:p>
          <a:p>
            <a:r>
              <a:rPr lang="zh-CN" altLang="en-US" dirty="0">
                <a:solidFill>
                  <a:schemeClr val="tx1"/>
                </a:solidFill>
                <a:ea typeface="+mn-ea"/>
                <a:cs typeface="+mn-ea"/>
              </a:rPr>
              <a:t>常用</a:t>
            </a:r>
            <a:r>
              <a:rPr lang="en-US" altLang="zh-CN" dirty="0">
                <a:solidFill>
                  <a:schemeClr val="tx1"/>
                </a:solidFill>
                <a:ea typeface="+mn-ea"/>
                <a:cs typeface="+mn-ea"/>
              </a:rPr>
              <a:t>CNN</a:t>
            </a:r>
          </a:p>
          <a:p>
            <a:r>
              <a:rPr lang="zh-CN" altLang="en-US" dirty="0">
                <a:solidFill>
                  <a:srgbClr val="FF0000"/>
                </a:solidFill>
                <a:ea typeface="+mn-ea"/>
                <a:cs typeface="+mn-ea"/>
              </a:rPr>
              <a:t>简单</a:t>
            </a:r>
            <a:r>
              <a:rPr lang="en-US" altLang="zh-CN" dirty="0">
                <a:solidFill>
                  <a:srgbClr val="FF0000"/>
                </a:solidFill>
                <a:ea typeface="+mn-ea"/>
                <a:cs typeface="+mn-ea"/>
              </a:rPr>
              <a:t>CNN</a:t>
            </a:r>
            <a:r>
              <a:rPr lang="zh-CN" altLang="en-US" dirty="0">
                <a:solidFill>
                  <a:srgbClr val="FF0000"/>
                </a:solidFill>
                <a:ea typeface="+mn-ea"/>
                <a:cs typeface="+mn-ea"/>
              </a:rPr>
              <a:t>网络的</a:t>
            </a:r>
            <a:r>
              <a:rPr lang="en-US" altLang="zh-CN" dirty="0" err="1">
                <a:solidFill>
                  <a:srgbClr val="FF0000"/>
                </a:solidFill>
                <a:ea typeface="+mn-ea"/>
                <a:cs typeface="+mn-ea"/>
              </a:rPr>
              <a:t>pytorch</a:t>
            </a:r>
            <a:r>
              <a:rPr lang="zh-CN" altLang="en-US" dirty="0">
                <a:solidFill>
                  <a:srgbClr val="FF0000"/>
                </a:solidFill>
                <a:ea typeface="+mn-ea"/>
                <a:cs typeface="+mn-ea"/>
              </a:rPr>
              <a:t>实现</a:t>
            </a:r>
            <a:endParaRPr lang="en-US" altLang="zh-CN" dirty="0">
              <a:solidFill>
                <a:srgbClr val="FF0000"/>
              </a:solidFill>
              <a:ea typeface="+mn-ea"/>
              <a:cs typeface="+mn-ea"/>
            </a:endParaRPr>
          </a:p>
        </p:txBody>
      </p:sp>
      <p:sp>
        <p:nvSpPr>
          <p:cNvPr id="115" name="文本框 114">
            <a:extLst>
              <a:ext uri="{FF2B5EF4-FFF2-40B4-BE49-F238E27FC236}">
                <a16:creationId xmlns:a16="http://schemas.microsoft.com/office/drawing/2014/main" id="{EB781F80-E64A-458B-8B9B-4A8384627EE3}"/>
              </a:ext>
            </a:extLst>
          </p:cNvPr>
          <p:cNvSpPr txBox="1"/>
          <p:nvPr/>
        </p:nvSpPr>
        <p:spPr>
          <a:xfrm>
            <a:off x="9434126" y="4435534"/>
            <a:ext cx="1839732" cy="1497654"/>
          </a:xfrm>
          <a:prstGeom prst="rect">
            <a:avLst/>
          </a:prstGeom>
          <a:noFill/>
        </p:spPr>
        <p:txBody>
          <a:bodyPr wrap="square" lIns="0" rIns="0" rtlCol="0">
            <a:spAutoFit/>
          </a:bodyPr>
          <a:lstStyle>
            <a:defPPr>
              <a:defRPr lang="zh-CN"/>
            </a:defPPr>
            <a:lvl1pPr marR="0" lvl="0" indent="0"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dirty="0">
                <a:solidFill>
                  <a:srgbClr val="FF0000"/>
                </a:solidFill>
                <a:ea typeface="+mn-ea"/>
                <a:cs typeface="+mn-ea"/>
              </a:rPr>
              <a:t>目标检测</a:t>
            </a:r>
            <a:endParaRPr lang="en-US" altLang="zh-CN" dirty="0">
              <a:solidFill>
                <a:srgbClr val="FF0000"/>
              </a:solidFill>
              <a:ea typeface="+mn-ea"/>
              <a:cs typeface="+mn-ea"/>
            </a:endParaRPr>
          </a:p>
          <a:p>
            <a:r>
              <a:rPr lang="zh-CN" altLang="en-US" dirty="0">
                <a:solidFill>
                  <a:srgbClr val="FF0000"/>
                </a:solidFill>
                <a:ea typeface="+mn-ea"/>
                <a:cs typeface="+mn-ea"/>
              </a:rPr>
              <a:t>电路拓扑关系识别</a:t>
            </a:r>
            <a:endParaRPr lang="en-US" altLang="zh-CN" dirty="0">
              <a:solidFill>
                <a:srgbClr val="FF0000"/>
              </a:solidFill>
              <a:ea typeface="+mn-ea"/>
              <a:cs typeface="+mn-ea"/>
            </a:endParaRPr>
          </a:p>
          <a:p>
            <a:r>
              <a:rPr lang="zh-CN" altLang="en-US" dirty="0">
                <a:solidFill>
                  <a:srgbClr val="FF0000"/>
                </a:solidFill>
                <a:ea typeface="+mn-ea"/>
                <a:cs typeface="+mn-ea"/>
              </a:rPr>
              <a:t>电路图智能识别</a:t>
            </a:r>
            <a:endParaRPr lang="en-US" altLang="zh-CN" dirty="0">
              <a:solidFill>
                <a:srgbClr val="FF0000"/>
              </a:solidFill>
              <a:ea typeface="+mn-ea"/>
              <a:cs typeface="+mn-ea"/>
            </a:endParaRPr>
          </a:p>
          <a:p>
            <a:endParaRPr lang="zh-CN" altLang="en-US" dirty="0">
              <a:solidFill>
                <a:schemeClr val="tx1"/>
              </a:solidFill>
              <a:ea typeface="+mn-ea"/>
              <a:cs typeface="+mn-ea"/>
            </a:endParaRPr>
          </a:p>
        </p:txBody>
      </p:sp>
      <p:sp>
        <p:nvSpPr>
          <p:cNvPr id="116" name="文本框 115">
            <a:extLst>
              <a:ext uri="{FF2B5EF4-FFF2-40B4-BE49-F238E27FC236}">
                <a16:creationId xmlns:a16="http://schemas.microsoft.com/office/drawing/2014/main" id="{9730D700-6FC1-438E-9822-139A7309005A}"/>
              </a:ext>
            </a:extLst>
          </p:cNvPr>
          <p:cNvSpPr txBox="1"/>
          <p:nvPr/>
        </p:nvSpPr>
        <p:spPr>
          <a:xfrm>
            <a:off x="3624895" y="3998686"/>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cs typeface="+mn-ea"/>
              </a:rPr>
              <a:t>YOLO</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Tree>
    <p:extLst>
      <p:ext uri="{BB962C8B-B14F-4D97-AF65-F5344CB8AC3E}">
        <p14:creationId xmlns:p14="http://schemas.microsoft.com/office/powerpoint/2010/main" val="196614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十四所项目</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987939" y="2660382"/>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阅读文献</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753895" y="4576680"/>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近期学习</a:t>
            </a:r>
          </a:p>
        </p:txBody>
      </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186066" y="318360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823223" y="5099900"/>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280494" y="2567157"/>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6966500" y="4483995"/>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十四所项目</a:t>
            </a:r>
            <a:endParaRPr lang="en-US" altLang="zh-CN" dirty="0"/>
          </a:p>
        </p:txBody>
      </p:sp>
      <p:sp>
        <p:nvSpPr>
          <p:cNvPr id="16" name="文本占位符 15">
            <a:extLst>
              <a:ext uri="{FF2B5EF4-FFF2-40B4-BE49-F238E27FC236}">
                <a16:creationId xmlns:a16="http://schemas.microsoft.com/office/drawing/2014/main" id="{4E70A389-40FE-4811-BDF5-543B01EED083}"/>
              </a:ext>
            </a:extLst>
          </p:cNvPr>
          <p:cNvSpPr>
            <a:spLocks noGrp="1"/>
          </p:cNvSpPr>
          <p:nvPr>
            <p:ph type="body" sz="quarter" idx="22"/>
          </p:nvPr>
        </p:nvSpPr>
        <p:spPr>
          <a:xfrm>
            <a:off x="1013653" y="1013745"/>
            <a:ext cx="1305701" cy="405041"/>
          </a:xfrm>
        </p:spPr>
        <p:txBody>
          <a:bodyPr/>
          <a:lstStyle/>
          <a:p>
            <a:pPr algn="l"/>
            <a:r>
              <a:rPr lang="zh-CN" altLang="en-US" dirty="0"/>
              <a:t>进度说明</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grpSp>
        <p:nvGrpSpPr>
          <p:cNvPr id="22" name="Group 48">
            <a:extLst>
              <a:ext uri="{FF2B5EF4-FFF2-40B4-BE49-F238E27FC236}">
                <a16:creationId xmlns:a16="http://schemas.microsoft.com/office/drawing/2014/main" id="{E0641B04-CF28-47FC-B4FF-108CC841ABB9}"/>
              </a:ext>
            </a:extLst>
          </p:cNvPr>
          <p:cNvGrpSpPr/>
          <p:nvPr/>
        </p:nvGrpSpPr>
        <p:grpSpPr>
          <a:xfrm>
            <a:off x="522914" y="1008815"/>
            <a:ext cx="409972" cy="409972"/>
            <a:chOff x="669869" y="597304"/>
            <a:chExt cx="409972" cy="409972"/>
          </a:xfrm>
        </p:grpSpPr>
        <p:sp>
          <p:nvSpPr>
            <p:cNvPr id="23" name="íṥļîḓê">
              <a:extLst>
                <a:ext uri="{FF2B5EF4-FFF2-40B4-BE49-F238E27FC236}">
                  <a16:creationId xmlns:a16="http://schemas.microsoft.com/office/drawing/2014/main" id="{7B2345AD-A803-46D2-B05E-29E438699FAF}"/>
                </a:ext>
              </a:extLst>
            </p:cNvPr>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4" name="íṥlíḓê">
              <a:extLst>
                <a:ext uri="{FF2B5EF4-FFF2-40B4-BE49-F238E27FC236}">
                  <a16:creationId xmlns:a16="http://schemas.microsoft.com/office/drawing/2014/main" id="{A3E53F59-5D83-4FC9-AB64-56F68D627586}"/>
                </a:ext>
              </a:extLst>
            </p:cNvPr>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ïśļiḑé">
              <a:extLst>
                <a:ext uri="{FF2B5EF4-FFF2-40B4-BE49-F238E27FC236}">
                  <a16:creationId xmlns:a16="http://schemas.microsoft.com/office/drawing/2014/main" id="{934473A0-D6D9-429D-BA9F-20BF35DEE440}"/>
                </a:ext>
              </a:extLst>
            </p:cNvPr>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aphicFrame>
        <p:nvGraphicFramePr>
          <p:cNvPr id="34" name="表格 20">
            <a:extLst>
              <a:ext uri="{FF2B5EF4-FFF2-40B4-BE49-F238E27FC236}">
                <a16:creationId xmlns:a16="http://schemas.microsoft.com/office/drawing/2014/main" id="{7AD03FD7-495C-DC99-A326-B750BBCA0E82}"/>
              </a:ext>
            </a:extLst>
          </p:cNvPr>
          <p:cNvGraphicFramePr>
            <a:graphicFrameLocks noGrp="1"/>
          </p:cNvGraphicFramePr>
          <p:nvPr>
            <p:extLst>
              <p:ext uri="{D42A27DB-BD31-4B8C-83A1-F6EECF244321}">
                <p14:modId xmlns:p14="http://schemas.microsoft.com/office/powerpoint/2010/main" val="2115630389"/>
              </p:ext>
            </p:extLst>
          </p:nvPr>
        </p:nvGraphicFramePr>
        <p:xfrm>
          <a:off x="1666503" y="1577601"/>
          <a:ext cx="9704199" cy="47955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82607176"/>
                    </a:ext>
                  </a:extLst>
                </a:gridCol>
                <a:gridCol w="1354667">
                  <a:extLst>
                    <a:ext uri="{9D8B030D-6E8A-4147-A177-3AD203B41FA5}">
                      <a16:colId xmlns:a16="http://schemas.microsoft.com/office/drawing/2014/main" val="2293206057"/>
                    </a:ext>
                  </a:extLst>
                </a:gridCol>
                <a:gridCol w="1354667">
                  <a:extLst>
                    <a:ext uri="{9D8B030D-6E8A-4147-A177-3AD203B41FA5}">
                      <a16:colId xmlns:a16="http://schemas.microsoft.com/office/drawing/2014/main" val="2423593000"/>
                    </a:ext>
                  </a:extLst>
                </a:gridCol>
                <a:gridCol w="1354667">
                  <a:extLst>
                    <a:ext uri="{9D8B030D-6E8A-4147-A177-3AD203B41FA5}">
                      <a16:colId xmlns:a16="http://schemas.microsoft.com/office/drawing/2014/main" val="2329731798"/>
                    </a:ext>
                  </a:extLst>
                </a:gridCol>
                <a:gridCol w="1354667">
                  <a:extLst>
                    <a:ext uri="{9D8B030D-6E8A-4147-A177-3AD203B41FA5}">
                      <a16:colId xmlns:a16="http://schemas.microsoft.com/office/drawing/2014/main" val="2790833252"/>
                    </a:ext>
                  </a:extLst>
                </a:gridCol>
                <a:gridCol w="2930864">
                  <a:extLst>
                    <a:ext uri="{9D8B030D-6E8A-4147-A177-3AD203B41FA5}">
                      <a16:colId xmlns:a16="http://schemas.microsoft.com/office/drawing/2014/main" val="688568204"/>
                    </a:ext>
                  </a:extLst>
                </a:gridCol>
              </a:tblGrid>
              <a:tr h="370840">
                <a:tc>
                  <a:txBody>
                    <a:bodyPr/>
                    <a:lstStyle/>
                    <a:p>
                      <a:pPr algn="ctr"/>
                      <a:r>
                        <a:rPr lang="zh-CN" altLang="en-US" dirty="0"/>
                        <a:t>模块种类</a:t>
                      </a:r>
                    </a:p>
                  </a:txBody>
                  <a:tcPr/>
                </a:tc>
                <a:tc>
                  <a:txBody>
                    <a:bodyPr/>
                    <a:lstStyle/>
                    <a:p>
                      <a:pPr algn="ctr"/>
                      <a:r>
                        <a:rPr lang="zh-CN" altLang="en-US" dirty="0"/>
                        <a:t>模块名</a:t>
                      </a:r>
                    </a:p>
                  </a:txBody>
                  <a:tcPr/>
                </a:tc>
                <a:tc>
                  <a:txBody>
                    <a:bodyPr/>
                    <a:lstStyle/>
                    <a:p>
                      <a:pPr algn="ctr"/>
                      <a:r>
                        <a:rPr lang="zh-CN" altLang="en-US" dirty="0"/>
                        <a:t>原理图重绘</a:t>
                      </a:r>
                    </a:p>
                  </a:txBody>
                  <a:tcPr/>
                </a:tc>
                <a:tc>
                  <a:txBody>
                    <a:bodyPr/>
                    <a:lstStyle/>
                    <a:p>
                      <a:pPr algn="ctr"/>
                      <a:r>
                        <a:rPr lang="zh-CN" altLang="en-US" dirty="0"/>
                        <a:t>测试流程</a:t>
                      </a:r>
                    </a:p>
                  </a:txBody>
                  <a:tcPr/>
                </a:tc>
                <a:tc>
                  <a:txBody>
                    <a:bodyPr/>
                    <a:lstStyle/>
                    <a:p>
                      <a:pPr algn="ctr"/>
                      <a:r>
                        <a:rPr lang="zh-CN" altLang="en-US" dirty="0"/>
                        <a:t>隔离流程</a:t>
                      </a:r>
                    </a:p>
                  </a:txBody>
                  <a:tcPr/>
                </a:tc>
                <a:tc>
                  <a:txBody>
                    <a:bodyPr/>
                    <a:lstStyle/>
                    <a:p>
                      <a:pPr algn="ctr"/>
                      <a:r>
                        <a:rPr lang="zh-CN" altLang="en-US" dirty="0"/>
                        <a:t>标记测试点编写提示信息</a:t>
                      </a:r>
                    </a:p>
                  </a:txBody>
                  <a:tcPr/>
                </a:tc>
                <a:extLst>
                  <a:ext uri="{0D108BD9-81ED-4DB2-BD59-A6C34878D82A}">
                    <a16:rowId xmlns:a16="http://schemas.microsoft.com/office/drawing/2014/main" val="2595770209"/>
                  </a:ext>
                </a:extLst>
              </a:tr>
              <a:tr h="370840">
                <a:tc rowSpan="8">
                  <a:txBody>
                    <a:bodyPr/>
                    <a:lstStyle/>
                    <a:p>
                      <a:pPr algn="ctr"/>
                      <a:r>
                        <a:rPr lang="zh-CN" altLang="en-US" dirty="0"/>
                        <a:t>信号模块</a:t>
                      </a:r>
                    </a:p>
                  </a:txBody>
                  <a:tcPr anchor="ctr"/>
                </a:tc>
                <a:tc>
                  <a:txBody>
                    <a:bodyPr/>
                    <a:lstStyle/>
                    <a:p>
                      <a:r>
                        <a:rPr lang="zh-CN" altLang="en-US" dirty="0"/>
                        <a:t>后连接板</a:t>
                      </a:r>
                      <a:r>
                        <a:rPr lang="en-US" altLang="zh-CN" dirty="0"/>
                        <a:t>A</a:t>
                      </a:r>
                      <a:endParaRPr lang="zh-CN" altLang="en-US" dirty="0"/>
                    </a:p>
                  </a:txBody>
                  <a:tcPr/>
                </a:tc>
                <a:tc rowSpan="9">
                  <a:txBody>
                    <a:bodyPr/>
                    <a:lstStyle/>
                    <a:p>
                      <a:pPr algn="ctr"/>
                      <a:r>
                        <a:rPr lang="zh-CN" altLang="en-US" dirty="0"/>
                        <a:t>均已完成，后期微调</a:t>
                      </a:r>
                    </a:p>
                  </a:txBody>
                  <a:tcPr anchor="ctr"/>
                </a:tc>
                <a:tc>
                  <a:txBody>
                    <a:bodyPr/>
                    <a:lstStyle/>
                    <a:p>
                      <a:pPr algn="ctr"/>
                      <a:r>
                        <a:rPr lang="zh-CN" altLang="en-US" dirty="0"/>
                        <a:t>√</a:t>
                      </a:r>
                    </a:p>
                  </a:txBody>
                  <a:tcPr/>
                </a:tc>
                <a:tc rowSpan="8">
                  <a:txBody>
                    <a:bodyPr/>
                    <a:lstStyle/>
                    <a:p>
                      <a:pPr algn="ctr"/>
                      <a:r>
                        <a:rPr lang="zh-CN" altLang="en-US" dirty="0"/>
                        <a:t>等工程师</a:t>
                      </a:r>
                    </a:p>
                  </a:txBody>
                  <a:tcPr anchor="ctr"/>
                </a:tc>
                <a:tc rowSpan="9">
                  <a:txBody>
                    <a:bodyPr/>
                    <a:lstStyle/>
                    <a:p>
                      <a:pPr algn="ctr"/>
                      <a:r>
                        <a:rPr lang="zh-CN" altLang="en-US" dirty="0">
                          <a:solidFill>
                            <a:srgbClr val="FF0000"/>
                          </a:solidFill>
                        </a:rPr>
                        <a:t>等待十四所拍实物图</a:t>
                      </a:r>
                    </a:p>
                  </a:txBody>
                  <a:tcPr anchor="ctr"/>
                </a:tc>
                <a:extLst>
                  <a:ext uri="{0D108BD9-81ED-4DB2-BD59-A6C34878D82A}">
                    <a16:rowId xmlns:a16="http://schemas.microsoft.com/office/drawing/2014/main" val="2270813811"/>
                  </a:ext>
                </a:extLst>
              </a:tr>
              <a:tr h="370840">
                <a:tc vMerge="1">
                  <a:txBody>
                    <a:bodyPr/>
                    <a:lstStyle/>
                    <a:p>
                      <a:endParaRPr lang="zh-CN" altLang="en-US" dirty="0"/>
                    </a:p>
                  </a:txBody>
                  <a:tcPr/>
                </a:tc>
                <a:tc>
                  <a:txBody>
                    <a:bodyPr/>
                    <a:lstStyle/>
                    <a:p>
                      <a:r>
                        <a:rPr lang="zh-CN" altLang="en-US" dirty="0"/>
                        <a:t>后连接板</a:t>
                      </a:r>
                      <a:r>
                        <a:rPr lang="en-US" altLang="zh-CN" dirty="0"/>
                        <a:t>B</a:t>
                      </a:r>
                      <a:endParaRPr lang="zh-CN" altLang="en-US" dirty="0"/>
                    </a:p>
                  </a:txBody>
                  <a:tcPr/>
                </a:tc>
                <a:tc vMerge="1">
                  <a:txBody>
                    <a:bodyPr/>
                    <a:lstStyle/>
                    <a:p>
                      <a:pPr algn="ctr"/>
                      <a:endParaRPr lang="zh-CN" altLang="en-US" dirty="0"/>
                    </a:p>
                  </a:txBody>
                  <a:tcPr/>
                </a:tc>
                <a:tc>
                  <a:txBody>
                    <a:bodyPr/>
                    <a:lstStyle/>
                    <a:p>
                      <a:pPr algn="ctr"/>
                      <a:r>
                        <a:rPr lang="zh-CN" altLang="en-US" dirty="0"/>
                        <a:t>√</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vMerge="1">
                  <a:txBody>
                    <a:bodyPr/>
                    <a:lstStyle/>
                    <a:p>
                      <a:endParaRPr lang="zh-CN" altLang="en-US"/>
                    </a:p>
                  </a:txBody>
                  <a:tcPr/>
                </a:tc>
                <a:extLst>
                  <a:ext uri="{0D108BD9-81ED-4DB2-BD59-A6C34878D82A}">
                    <a16:rowId xmlns:a16="http://schemas.microsoft.com/office/drawing/2014/main" val="3296970323"/>
                  </a:ext>
                </a:extLst>
              </a:tr>
              <a:tr h="370840">
                <a:tc vMerge="1">
                  <a:txBody>
                    <a:bodyPr/>
                    <a:lstStyle/>
                    <a:p>
                      <a:endParaRPr lang="zh-CN" altLang="en-US" dirty="0"/>
                    </a:p>
                  </a:txBody>
                  <a:tcPr/>
                </a:tc>
                <a:tc>
                  <a:txBody>
                    <a:bodyPr/>
                    <a:lstStyle/>
                    <a:p>
                      <a:r>
                        <a:rPr lang="zh-CN" altLang="en-US" dirty="0"/>
                        <a:t>轴角变化板</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vMerge="1">
                  <a:txBody>
                    <a:bodyPr/>
                    <a:lstStyle/>
                    <a:p>
                      <a:endParaRPr lang="zh-CN" altLang="en-US"/>
                    </a:p>
                  </a:txBody>
                  <a:tcPr/>
                </a:tc>
                <a:extLst>
                  <a:ext uri="{0D108BD9-81ED-4DB2-BD59-A6C34878D82A}">
                    <a16:rowId xmlns:a16="http://schemas.microsoft.com/office/drawing/2014/main" val="3770872073"/>
                  </a:ext>
                </a:extLst>
              </a:tr>
              <a:tr h="370840">
                <a:tc vMerge="1">
                  <a:txBody>
                    <a:bodyPr/>
                    <a:lstStyle/>
                    <a:p>
                      <a:endParaRPr lang="zh-CN" altLang="en-US" dirty="0"/>
                    </a:p>
                  </a:txBody>
                  <a:tcPr/>
                </a:tc>
                <a:tc>
                  <a:txBody>
                    <a:bodyPr/>
                    <a:lstStyle/>
                    <a:p>
                      <a:r>
                        <a:rPr lang="en-US" altLang="zh-CN" dirty="0"/>
                        <a:t>C</a:t>
                      </a:r>
                      <a:r>
                        <a:rPr lang="zh-CN" altLang="en-US" dirty="0"/>
                        <a:t>运算</a:t>
                      </a:r>
                      <a:endParaRPr lang="en-US" altLang="zh-CN" dirty="0"/>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vMerge="1">
                  <a:txBody>
                    <a:bodyPr/>
                    <a:lstStyle/>
                    <a:p>
                      <a:pPr algn="ctr"/>
                      <a:endParaRPr lang="zh-CN" altLang="en-US" dirty="0"/>
                    </a:p>
                  </a:txBody>
                  <a:tcPr/>
                </a:tc>
                <a:tc vMerge="1">
                  <a:txBody>
                    <a:bodyPr/>
                    <a:lstStyle/>
                    <a:p>
                      <a:endParaRPr lang="zh-CN" altLang="en-US"/>
                    </a:p>
                  </a:txBody>
                  <a:tcPr/>
                </a:tc>
                <a:extLst>
                  <a:ext uri="{0D108BD9-81ED-4DB2-BD59-A6C34878D82A}">
                    <a16:rowId xmlns:a16="http://schemas.microsoft.com/office/drawing/2014/main" val="2245128190"/>
                  </a:ext>
                </a:extLst>
              </a:tr>
              <a:tr h="370840">
                <a:tc vMerge="1">
                  <a:txBody>
                    <a:bodyPr/>
                    <a:lstStyle/>
                    <a:p>
                      <a:endParaRPr lang="zh-CN" altLang="en-US" dirty="0"/>
                    </a:p>
                  </a:txBody>
                  <a:tcPr/>
                </a:tc>
                <a:tc>
                  <a:txBody>
                    <a:bodyPr/>
                    <a:lstStyle/>
                    <a:p>
                      <a:r>
                        <a:rPr lang="en-US" altLang="zh-CN" dirty="0"/>
                        <a:t>X</a:t>
                      </a:r>
                      <a:r>
                        <a:rPr lang="zh-CN" altLang="en-US" dirty="0"/>
                        <a:t>运算</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等设计师</a:t>
                      </a:r>
                    </a:p>
                  </a:txBody>
                  <a:tcPr/>
                </a:tc>
                <a:tc vMerge="1">
                  <a:txBody>
                    <a:bodyPr/>
                    <a:lstStyle/>
                    <a:p>
                      <a:pPr algn="ctr"/>
                      <a:endParaRPr lang="zh-CN" altLang="en-US" dirty="0"/>
                    </a:p>
                  </a:txBody>
                  <a:tcPr/>
                </a:tc>
                <a:tc vMerge="1">
                  <a:txBody>
                    <a:bodyPr/>
                    <a:lstStyle/>
                    <a:p>
                      <a:endParaRPr lang="zh-CN" altLang="en-US"/>
                    </a:p>
                  </a:txBody>
                  <a:tcPr/>
                </a:tc>
                <a:extLst>
                  <a:ext uri="{0D108BD9-81ED-4DB2-BD59-A6C34878D82A}">
                    <a16:rowId xmlns:a16="http://schemas.microsoft.com/office/drawing/2014/main" val="3524379303"/>
                  </a:ext>
                </a:extLst>
              </a:tr>
              <a:tr h="370840">
                <a:tc vMerge="1">
                  <a:txBody>
                    <a:bodyPr/>
                    <a:lstStyle/>
                    <a:p>
                      <a:endParaRPr lang="zh-CN" altLang="en-US" dirty="0"/>
                    </a:p>
                  </a:txBody>
                  <a:tcPr/>
                </a:tc>
                <a:tc>
                  <a:txBody>
                    <a:bodyPr/>
                    <a:lstStyle/>
                    <a:p>
                      <a:r>
                        <a:rPr lang="zh-CN" altLang="en-US" dirty="0"/>
                        <a:t>自检模块</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等设计师</a:t>
                      </a:r>
                    </a:p>
                  </a:txBody>
                  <a:tcPr/>
                </a:tc>
                <a:tc vMerge="1">
                  <a:txBody>
                    <a:bodyPr/>
                    <a:lstStyle/>
                    <a:p>
                      <a:pPr algn="ctr"/>
                      <a:endParaRPr lang="zh-CN" altLang="en-US" dirty="0"/>
                    </a:p>
                  </a:txBody>
                  <a:tcPr/>
                </a:tc>
                <a:tc vMerge="1">
                  <a:txBody>
                    <a:bodyPr/>
                    <a:lstStyle/>
                    <a:p>
                      <a:endParaRPr lang="zh-CN" altLang="en-US"/>
                    </a:p>
                  </a:txBody>
                  <a:tcPr/>
                </a:tc>
                <a:extLst>
                  <a:ext uri="{0D108BD9-81ED-4DB2-BD59-A6C34878D82A}">
                    <a16:rowId xmlns:a16="http://schemas.microsoft.com/office/drawing/2014/main" val="2072201309"/>
                  </a:ext>
                </a:extLst>
              </a:tr>
              <a:tr h="370840">
                <a:tc vMerge="1">
                  <a:txBody>
                    <a:bodyPr/>
                    <a:lstStyle/>
                    <a:p>
                      <a:endParaRPr lang="zh-CN" altLang="en-US" dirty="0"/>
                    </a:p>
                  </a:txBody>
                  <a:tcPr/>
                </a:tc>
                <a:tc>
                  <a:txBody>
                    <a:bodyPr/>
                    <a:lstStyle/>
                    <a:p>
                      <a:r>
                        <a:rPr lang="zh-CN" altLang="en-US" dirty="0">
                          <a:solidFill>
                            <a:srgbClr val="FF0000"/>
                          </a:solidFill>
                        </a:rPr>
                        <a:t>调频显控盒</a:t>
                      </a:r>
                    </a:p>
                  </a:txBody>
                  <a:tcPr/>
                </a:tc>
                <a:tc vMerge="1">
                  <a:txBody>
                    <a:bodyPr/>
                    <a:lstStyle/>
                    <a:p>
                      <a:pPr algn="ctr"/>
                      <a:endParaRPr lang="zh-CN" altLang="en-US" dirty="0"/>
                    </a:p>
                  </a:txBody>
                  <a:tcPr/>
                </a:tc>
                <a:tc>
                  <a:txBody>
                    <a:bodyPr/>
                    <a:lstStyle/>
                    <a:p>
                      <a:pPr algn="ctr"/>
                      <a:r>
                        <a:rPr lang="zh-CN" altLang="en-US" dirty="0">
                          <a:solidFill>
                            <a:srgbClr val="FF0000"/>
                          </a:solidFill>
                        </a:rPr>
                        <a:t>等设计师</a:t>
                      </a:r>
                    </a:p>
                  </a:txBody>
                  <a:tcPr/>
                </a:tc>
                <a:tc vMerge="1">
                  <a:txBody>
                    <a:bodyPr/>
                    <a:lstStyle/>
                    <a:p>
                      <a:pPr algn="ctr"/>
                      <a:endParaRPr lang="zh-CN" altLang="en-US" dirty="0"/>
                    </a:p>
                  </a:txBody>
                  <a:tcPr/>
                </a:tc>
                <a:tc vMerge="1">
                  <a:txBody>
                    <a:bodyPr/>
                    <a:lstStyle/>
                    <a:p>
                      <a:endParaRPr lang="zh-CN" altLang="en-US"/>
                    </a:p>
                  </a:txBody>
                  <a:tcPr/>
                </a:tc>
                <a:extLst>
                  <a:ext uri="{0D108BD9-81ED-4DB2-BD59-A6C34878D82A}">
                    <a16:rowId xmlns:a16="http://schemas.microsoft.com/office/drawing/2014/main" val="2580323894"/>
                  </a:ext>
                </a:extLst>
              </a:tr>
              <a:tr h="370840">
                <a:tc vMerge="1">
                  <a:txBody>
                    <a:bodyPr/>
                    <a:lstStyle/>
                    <a:p>
                      <a:pPr algn="ctr"/>
                      <a:endParaRPr lang="zh-CN" altLang="en-US" dirty="0"/>
                    </a:p>
                  </a:txBody>
                  <a:tcPr anchor="ctr"/>
                </a:tc>
                <a:tc>
                  <a:txBody>
                    <a:bodyPr/>
                    <a:lstStyle/>
                    <a:p>
                      <a:r>
                        <a:rPr lang="en-US" altLang="zh-CN" dirty="0">
                          <a:solidFill>
                            <a:srgbClr val="FF0000"/>
                          </a:solidFill>
                        </a:rPr>
                        <a:t>CPCI</a:t>
                      </a:r>
                      <a:r>
                        <a:rPr lang="zh-CN" altLang="en-US" dirty="0">
                          <a:solidFill>
                            <a:srgbClr val="FF0000"/>
                          </a:solidFill>
                        </a:rPr>
                        <a:t>主控板</a:t>
                      </a:r>
                    </a:p>
                  </a:txBody>
                  <a:tcPr/>
                </a:tc>
                <a:tc vMerge="1">
                  <a:txBody>
                    <a:bodyPr/>
                    <a:lstStyle/>
                    <a:p>
                      <a:pPr algn="ctr"/>
                      <a:endParaRPr lang="zh-CN" altLang="en-US" dirty="0"/>
                    </a:p>
                  </a:txBody>
                  <a:tcPr/>
                </a:tc>
                <a:tc>
                  <a:txBody>
                    <a:bodyPr/>
                    <a:lstStyle/>
                    <a:p>
                      <a:pPr algn="ctr"/>
                      <a:r>
                        <a:rPr lang="zh-CN" altLang="en-US" dirty="0">
                          <a:solidFill>
                            <a:srgbClr val="FF0000"/>
                          </a:solidFill>
                        </a:rPr>
                        <a:t>十四所内部调试中</a:t>
                      </a:r>
                    </a:p>
                  </a:txBody>
                  <a:tcPr/>
                </a:tc>
                <a:tc vMerge="1">
                  <a:txBody>
                    <a:bodyPr/>
                    <a:lstStyle/>
                    <a:p>
                      <a:pPr algn="ctr"/>
                      <a:endParaRPr lang="zh-CN" altLang="en-US" dirty="0"/>
                    </a:p>
                  </a:txBody>
                  <a:tcPr anchor="ctr"/>
                </a:tc>
                <a:tc vMerge="1">
                  <a:txBody>
                    <a:bodyPr/>
                    <a:lstStyle/>
                    <a:p>
                      <a:endParaRPr lang="zh-CN" altLang="en-US"/>
                    </a:p>
                  </a:txBody>
                  <a:tcPr/>
                </a:tc>
                <a:extLst>
                  <a:ext uri="{0D108BD9-81ED-4DB2-BD59-A6C34878D82A}">
                    <a16:rowId xmlns:a16="http://schemas.microsoft.com/office/drawing/2014/main" val="3568469112"/>
                  </a:ext>
                </a:extLst>
              </a:tr>
              <a:tr h="370840">
                <a:tc>
                  <a:txBody>
                    <a:bodyPr/>
                    <a:lstStyle/>
                    <a:p>
                      <a:pPr algn="ctr"/>
                      <a:r>
                        <a:rPr lang="zh-CN" altLang="en-US" dirty="0"/>
                        <a:t>电源模块</a:t>
                      </a:r>
                    </a:p>
                  </a:txBody>
                  <a:tcPr anchor="ctr"/>
                </a:tc>
                <a:tc>
                  <a:txBody>
                    <a:bodyPr/>
                    <a:lstStyle/>
                    <a:p>
                      <a:r>
                        <a:rPr lang="zh-CN" altLang="en-US" dirty="0"/>
                        <a:t>已完成（</a:t>
                      </a:r>
                      <a:r>
                        <a:rPr lang="en-US" altLang="zh-CN" dirty="0"/>
                        <a:t>6/18</a:t>
                      </a:r>
                      <a:r>
                        <a:rPr lang="zh-CN" altLang="en-US" dirty="0"/>
                        <a:t>）</a:t>
                      </a:r>
                    </a:p>
                  </a:txBody>
                  <a:tcPr anchor="ctr"/>
                </a:tc>
                <a:tc vMerge="1">
                  <a:txBody>
                    <a:bodyPr/>
                    <a:lstStyle/>
                    <a:p>
                      <a:pPr algn="ctr"/>
                      <a:endParaRPr lang="zh-CN" altLang="en-US" dirty="0"/>
                    </a:p>
                  </a:txBody>
                  <a:tcPr/>
                </a:tc>
                <a:tc gridSpan="2">
                  <a:txBody>
                    <a:bodyPr/>
                    <a:lstStyle/>
                    <a:p>
                      <a:pPr algn="ctr"/>
                      <a:r>
                        <a:rPr lang="zh-CN" altLang="en-US" dirty="0">
                          <a:solidFill>
                            <a:srgbClr val="FF0000"/>
                          </a:solidFill>
                        </a:rPr>
                        <a:t>测试流程与隔离流程均可编写，目前已经到了</a:t>
                      </a:r>
                      <a:r>
                        <a:rPr lang="en-US" altLang="zh-CN" dirty="0">
                          <a:solidFill>
                            <a:srgbClr val="FF0000"/>
                          </a:solidFill>
                        </a:rPr>
                        <a:t>6</a:t>
                      </a:r>
                      <a:r>
                        <a:rPr lang="zh-CN" altLang="en-US" dirty="0">
                          <a:solidFill>
                            <a:srgbClr val="FF0000"/>
                          </a:solidFill>
                        </a:rPr>
                        <a:t>个电源模块均已完成流程编写，其余正在进行</a:t>
                      </a:r>
                    </a:p>
                  </a:txBody>
                  <a:tcPr/>
                </a:tc>
                <a:tc hMerge="1">
                  <a:txBody>
                    <a:bodyPr/>
                    <a:lstStyle/>
                    <a:p>
                      <a:pPr algn="ctr"/>
                      <a:endParaRPr lang="zh-CN" altLang="en-US" dirty="0"/>
                    </a:p>
                  </a:txBody>
                  <a:tcPr anchor="ctr"/>
                </a:tc>
                <a:tc vMerge="1">
                  <a:txBody>
                    <a:bodyPr/>
                    <a:lstStyle/>
                    <a:p>
                      <a:pPr algn="ctr"/>
                      <a:endParaRPr lang="zh-CN" altLang="en-US" dirty="0"/>
                    </a:p>
                  </a:txBody>
                  <a:tcPr/>
                </a:tc>
                <a:extLst>
                  <a:ext uri="{0D108BD9-81ED-4DB2-BD59-A6C34878D82A}">
                    <a16:rowId xmlns:a16="http://schemas.microsoft.com/office/drawing/2014/main" val="696072732"/>
                  </a:ext>
                </a:extLst>
              </a:tr>
            </a:tbl>
          </a:graphicData>
        </a:graphic>
      </p:graphicFrame>
    </p:spTree>
    <p:extLst>
      <p:ext uri="{BB962C8B-B14F-4D97-AF65-F5344CB8AC3E}">
        <p14:creationId xmlns:p14="http://schemas.microsoft.com/office/powerpoint/2010/main" val="237653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CEB2ED7-68C8-7A1E-B5F8-B396B3E004C8}"/>
              </a:ext>
            </a:extLst>
          </p:cNvPr>
          <p:cNvSpPr>
            <a:spLocks noGrp="1"/>
          </p:cNvSpPr>
          <p:nvPr>
            <p:ph type="body" sz="quarter" idx="11"/>
          </p:nvPr>
        </p:nvSpPr>
        <p:spPr/>
        <p:txBody>
          <a:bodyPr/>
          <a:lstStyle/>
          <a:p>
            <a:r>
              <a:rPr lang="zh-CN" altLang="en-US" dirty="0"/>
              <a:t>信号模块大致流程</a:t>
            </a:r>
          </a:p>
        </p:txBody>
      </p:sp>
      <p:sp>
        <p:nvSpPr>
          <p:cNvPr id="10" name="日期占位符 9">
            <a:extLst>
              <a:ext uri="{FF2B5EF4-FFF2-40B4-BE49-F238E27FC236}">
                <a16:creationId xmlns:a16="http://schemas.microsoft.com/office/drawing/2014/main" id="{E671583D-1A30-A898-57BB-EE48C8B0B76D}"/>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B1E7D7B3-7D51-0A00-805F-59D0E14E31F7}"/>
              </a:ext>
            </a:extLst>
          </p:cNvPr>
          <p:cNvSpPr>
            <a:spLocks noGrp="1"/>
          </p:cNvSpPr>
          <p:nvPr>
            <p:ph type="sldNum" sz="quarter" idx="28"/>
          </p:nvPr>
        </p:nvSpPr>
        <p:spPr/>
        <p:txBody>
          <a:bodyPr/>
          <a:lstStyle/>
          <a:p>
            <a:fld id="{C79ECAFE-A460-4E13-ABCB-32CAE6136244}" type="slidenum">
              <a:rPr lang="zh-CN" altLang="en-US" smtClean="0"/>
              <a:pPr/>
              <a:t>4</a:t>
            </a:fld>
            <a:endParaRPr lang="zh-CN" altLang="en-US" dirty="0"/>
          </a:p>
        </p:txBody>
      </p:sp>
      <p:sp>
        <p:nvSpPr>
          <p:cNvPr id="12" name="矩形 11">
            <a:extLst>
              <a:ext uri="{FF2B5EF4-FFF2-40B4-BE49-F238E27FC236}">
                <a16:creationId xmlns:a16="http://schemas.microsoft.com/office/drawing/2014/main" id="{87711333-FBF7-FF1A-6392-9F567C819BC6}"/>
              </a:ext>
            </a:extLst>
          </p:cNvPr>
          <p:cNvSpPr/>
          <p:nvPr/>
        </p:nvSpPr>
        <p:spPr>
          <a:xfrm>
            <a:off x="885568" y="2454356"/>
            <a:ext cx="91440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初始化</a:t>
            </a:r>
          </a:p>
        </p:txBody>
      </p:sp>
      <p:sp>
        <p:nvSpPr>
          <p:cNvPr id="13" name="矩形 12">
            <a:extLst>
              <a:ext uri="{FF2B5EF4-FFF2-40B4-BE49-F238E27FC236}">
                <a16:creationId xmlns:a16="http://schemas.microsoft.com/office/drawing/2014/main" id="{A2B07261-5B89-3FDD-E139-F8E0AF9659DD}"/>
              </a:ext>
            </a:extLst>
          </p:cNvPr>
          <p:cNvSpPr/>
          <p:nvPr/>
        </p:nvSpPr>
        <p:spPr>
          <a:xfrm>
            <a:off x="3546276" y="2454356"/>
            <a:ext cx="1394839"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IDCodeTest</a:t>
            </a:r>
            <a:endParaRPr lang="zh-CN" altLang="en-US" dirty="0"/>
          </a:p>
        </p:txBody>
      </p:sp>
      <p:sp>
        <p:nvSpPr>
          <p:cNvPr id="14" name="矩形 13">
            <a:extLst>
              <a:ext uri="{FF2B5EF4-FFF2-40B4-BE49-F238E27FC236}">
                <a16:creationId xmlns:a16="http://schemas.microsoft.com/office/drawing/2014/main" id="{A9EA8B64-3BB4-B0C1-3963-673B1359009E}"/>
              </a:ext>
            </a:extLst>
          </p:cNvPr>
          <p:cNvSpPr/>
          <p:nvPr/>
        </p:nvSpPr>
        <p:spPr>
          <a:xfrm>
            <a:off x="2124257" y="2454355"/>
            <a:ext cx="109773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提示信息</a:t>
            </a:r>
          </a:p>
        </p:txBody>
      </p:sp>
      <p:sp>
        <p:nvSpPr>
          <p:cNvPr id="15" name="矩形 14">
            <a:extLst>
              <a:ext uri="{FF2B5EF4-FFF2-40B4-BE49-F238E27FC236}">
                <a16:creationId xmlns:a16="http://schemas.microsoft.com/office/drawing/2014/main" id="{3E07C174-9947-DECD-EE8A-7AC344B84C53}"/>
              </a:ext>
            </a:extLst>
          </p:cNvPr>
          <p:cNvSpPr/>
          <p:nvPr/>
        </p:nvSpPr>
        <p:spPr>
          <a:xfrm>
            <a:off x="5895335" y="2454355"/>
            <a:ext cx="792088"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上电</a:t>
            </a:r>
          </a:p>
        </p:txBody>
      </p:sp>
      <p:sp>
        <p:nvSpPr>
          <p:cNvPr id="16" name="矩形 15">
            <a:extLst>
              <a:ext uri="{FF2B5EF4-FFF2-40B4-BE49-F238E27FC236}">
                <a16:creationId xmlns:a16="http://schemas.microsoft.com/office/drawing/2014/main" id="{F1C4E5C8-D62D-D20B-2790-C5FA1FDC46EB}"/>
              </a:ext>
            </a:extLst>
          </p:cNvPr>
          <p:cNvSpPr/>
          <p:nvPr/>
        </p:nvSpPr>
        <p:spPr>
          <a:xfrm>
            <a:off x="7027848" y="2454355"/>
            <a:ext cx="1521931"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PC</a:t>
            </a:r>
            <a:r>
              <a:rPr lang="zh-CN" altLang="en-US" dirty="0"/>
              <a:t>产生信号</a:t>
            </a:r>
          </a:p>
        </p:txBody>
      </p:sp>
      <p:sp>
        <p:nvSpPr>
          <p:cNvPr id="17" name="矩形 16">
            <a:extLst>
              <a:ext uri="{FF2B5EF4-FFF2-40B4-BE49-F238E27FC236}">
                <a16:creationId xmlns:a16="http://schemas.microsoft.com/office/drawing/2014/main" id="{0B85D49C-2A4C-39B0-13EE-47B4CB724651}"/>
              </a:ext>
            </a:extLst>
          </p:cNvPr>
          <p:cNvSpPr/>
          <p:nvPr/>
        </p:nvSpPr>
        <p:spPr>
          <a:xfrm>
            <a:off x="8890204" y="2454355"/>
            <a:ext cx="1521931"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PC</a:t>
            </a:r>
            <a:r>
              <a:rPr lang="zh-CN" altLang="en-US" dirty="0"/>
              <a:t>采集信号</a:t>
            </a:r>
          </a:p>
        </p:txBody>
      </p:sp>
      <p:sp>
        <p:nvSpPr>
          <p:cNvPr id="18" name="矩形 17">
            <a:extLst>
              <a:ext uri="{FF2B5EF4-FFF2-40B4-BE49-F238E27FC236}">
                <a16:creationId xmlns:a16="http://schemas.microsoft.com/office/drawing/2014/main" id="{BBAFF4D3-53C2-0575-BAD8-2D61510BE73C}"/>
              </a:ext>
            </a:extLst>
          </p:cNvPr>
          <p:cNvSpPr/>
          <p:nvPr/>
        </p:nvSpPr>
        <p:spPr>
          <a:xfrm>
            <a:off x="8890204" y="3229543"/>
            <a:ext cx="1731656"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存入波形文件</a:t>
            </a:r>
          </a:p>
        </p:txBody>
      </p:sp>
      <p:sp>
        <p:nvSpPr>
          <p:cNvPr id="19" name="矩形 18">
            <a:extLst>
              <a:ext uri="{FF2B5EF4-FFF2-40B4-BE49-F238E27FC236}">
                <a16:creationId xmlns:a16="http://schemas.microsoft.com/office/drawing/2014/main" id="{D9B3B5E8-1446-1F0C-BC81-95FA9EA36EC7}"/>
              </a:ext>
            </a:extLst>
          </p:cNvPr>
          <p:cNvSpPr/>
          <p:nvPr/>
        </p:nvSpPr>
        <p:spPr>
          <a:xfrm>
            <a:off x="6835629" y="3229543"/>
            <a:ext cx="1731656"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与标准比对</a:t>
            </a:r>
          </a:p>
        </p:txBody>
      </p:sp>
      <p:cxnSp>
        <p:nvCxnSpPr>
          <p:cNvPr id="21" name="直接箭头连接符 20">
            <a:extLst>
              <a:ext uri="{FF2B5EF4-FFF2-40B4-BE49-F238E27FC236}">
                <a16:creationId xmlns:a16="http://schemas.microsoft.com/office/drawing/2014/main" id="{09995339-63B1-096D-FC6D-E3B2DDF7BCF0}"/>
              </a:ext>
            </a:extLst>
          </p:cNvPr>
          <p:cNvCxnSpPr>
            <a:cxnSpLocks/>
            <a:stCxn id="12" idx="3"/>
            <a:endCxn id="14" idx="1"/>
          </p:cNvCxnSpPr>
          <p:nvPr/>
        </p:nvCxnSpPr>
        <p:spPr>
          <a:xfrm flipV="1">
            <a:off x="1799968" y="2697636"/>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8FCD87C-05A6-C8A5-CCB2-5C42AA6667B4}"/>
              </a:ext>
            </a:extLst>
          </p:cNvPr>
          <p:cNvCxnSpPr>
            <a:cxnSpLocks/>
          </p:cNvCxnSpPr>
          <p:nvPr/>
        </p:nvCxnSpPr>
        <p:spPr>
          <a:xfrm flipV="1">
            <a:off x="3230055" y="2695766"/>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46D357C9-7E64-AB95-BEF8-261E6FD130D1}"/>
              </a:ext>
            </a:extLst>
          </p:cNvPr>
          <p:cNvCxnSpPr>
            <a:cxnSpLocks/>
            <a:endCxn id="15" idx="1"/>
          </p:cNvCxnSpPr>
          <p:nvPr/>
        </p:nvCxnSpPr>
        <p:spPr>
          <a:xfrm>
            <a:off x="4931791" y="2695766"/>
            <a:ext cx="963544" cy="1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7E4205EF-0643-8ABA-B47D-1662CF796036}"/>
              </a:ext>
            </a:extLst>
          </p:cNvPr>
          <p:cNvSpPr txBox="1"/>
          <p:nvPr/>
        </p:nvSpPr>
        <p:spPr>
          <a:xfrm>
            <a:off x="5058093" y="2465725"/>
            <a:ext cx="710939" cy="246221"/>
          </a:xfrm>
          <a:prstGeom prst="rect">
            <a:avLst/>
          </a:prstGeom>
          <a:noFill/>
        </p:spPr>
        <p:txBody>
          <a:bodyPr wrap="square" rtlCol="0">
            <a:spAutoFit/>
          </a:bodyPr>
          <a:lstStyle/>
          <a:p>
            <a:r>
              <a:rPr lang="zh-CN" altLang="en-US" sz="1000" dirty="0"/>
              <a:t>比对成功</a:t>
            </a:r>
          </a:p>
        </p:txBody>
      </p:sp>
      <p:cxnSp>
        <p:nvCxnSpPr>
          <p:cNvPr id="27" name="直接箭头连接符 26">
            <a:extLst>
              <a:ext uri="{FF2B5EF4-FFF2-40B4-BE49-F238E27FC236}">
                <a16:creationId xmlns:a16="http://schemas.microsoft.com/office/drawing/2014/main" id="{76FFFFF1-90D9-1735-673C-4597BE5D0D78}"/>
              </a:ext>
            </a:extLst>
          </p:cNvPr>
          <p:cNvCxnSpPr>
            <a:cxnSpLocks/>
          </p:cNvCxnSpPr>
          <p:nvPr/>
        </p:nvCxnSpPr>
        <p:spPr>
          <a:xfrm flipV="1">
            <a:off x="6695491" y="2712081"/>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D33D4B75-A4B6-470B-B9FA-2B7132F89CC5}"/>
              </a:ext>
            </a:extLst>
          </p:cNvPr>
          <p:cNvCxnSpPr>
            <a:cxnSpLocks/>
          </p:cNvCxnSpPr>
          <p:nvPr/>
        </p:nvCxnSpPr>
        <p:spPr>
          <a:xfrm flipV="1">
            <a:off x="8557847" y="2695766"/>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351E2927-AB0D-9C6E-19E0-2A63487BCE6D}"/>
              </a:ext>
            </a:extLst>
          </p:cNvPr>
          <p:cNvCxnSpPr>
            <a:cxnSpLocks/>
          </p:cNvCxnSpPr>
          <p:nvPr/>
        </p:nvCxnSpPr>
        <p:spPr>
          <a:xfrm flipH="1">
            <a:off x="8567285" y="3489285"/>
            <a:ext cx="336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F960BD10-6CB1-9D79-56C9-A782E28B4662}"/>
              </a:ext>
            </a:extLst>
          </p:cNvPr>
          <p:cNvCxnSpPr>
            <a:cxnSpLocks/>
          </p:cNvCxnSpPr>
          <p:nvPr/>
        </p:nvCxnSpPr>
        <p:spPr>
          <a:xfrm>
            <a:off x="9621442" y="2940916"/>
            <a:ext cx="0" cy="28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4076B1BA-2318-7401-3385-A58FF1E5EB94}"/>
              </a:ext>
            </a:extLst>
          </p:cNvPr>
          <p:cNvSpPr/>
          <p:nvPr/>
        </p:nvSpPr>
        <p:spPr>
          <a:xfrm>
            <a:off x="3553467" y="3232346"/>
            <a:ext cx="109773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提示信息</a:t>
            </a:r>
          </a:p>
        </p:txBody>
      </p:sp>
      <p:sp>
        <p:nvSpPr>
          <p:cNvPr id="36" name="矩形 35">
            <a:extLst>
              <a:ext uri="{FF2B5EF4-FFF2-40B4-BE49-F238E27FC236}">
                <a16:creationId xmlns:a16="http://schemas.microsoft.com/office/drawing/2014/main" id="{7F403213-2B88-C7CA-3ACE-96262BF982BA}"/>
              </a:ext>
            </a:extLst>
          </p:cNvPr>
          <p:cNvSpPr/>
          <p:nvPr/>
        </p:nvSpPr>
        <p:spPr>
          <a:xfrm>
            <a:off x="3554515" y="4044328"/>
            <a:ext cx="109773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Close</a:t>
            </a:r>
            <a:endParaRPr lang="zh-CN" altLang="en-US" dirty="0"/>
          </a:p>
        </p:txBody>
      </p:sp>
      <p:cxnSp>
        <p:nvCxnSpPr>
          <p:cNvPr id="37" name="直接箭头连接符 36">
            <a:extLst>
              <a:ext uri="{FF2B5EF4-FFF2-40B4-BE49-F238E27FC236}">
                <a16:creationId xmlns:a16="http://schemas.microsoft.com/office/drawing/2014/main" id="{D3B4E3B0-8677-8383-FC2F-2C06EBC69F52}"/>
              </a:ext>
            </a:extLst>
          </p:cNvPr>
          <p:cNvCxnSpPr>
            <a:cxnSpLocks/>
          </p:cNvCxnSpPr>
          <p:nvPr/>
        </p:nvCxnSpPr>
        <p:spPr>
          <a:xfrm>
            <a:off x="4121154" y="2940916"/>
            <a:ext cx="0" cy="28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C5E87F4D-D641-A4F7-5613-20FD3DF51BB6}"/>
              </a:ext>
            </a:extLst>
          </p:cNvPr>
          <p:cNvCxnSpPr>
            <a:cxnSpLocks/>
          </p:cNvCxnSpPr>
          <p:nvPr/>
        </p:nvCxnSpPr>
        <p:spPr>
          <a:xfrm>
            <a:off x="4121154" y="3716104"/>
            <a:ext cx="0" cy="28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0B855CA6-9375-3068-53EB-6EF067C43AA8}"/>
              </a:ext>
            </a:extLst>
          </p:cNvPr>
          <p:cNvCxnSpPr>
            <a:cxnSpLocks/>
            <a:stCxn id="19" idx="1"/>
            <a:endCxn id="35" idx="3"/>
          </p:cNvCxnSpPr>
          <p:nvPr/>
        </p:nvCxnSpPr>
        <p:spPr>
          <a:xfrm flipH="1">
            <a:off x="4651197" y="3472824"/>
            <a:ext cx="2184432" cy="2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9044D5F4-A68B-7BCB-E30D-543AD64B3041}"/>
              </a:ext>
            </a:extLst>
          </p:cNvPr>
          <p:cNvSpPr txBox="1"/>
          <p:nvPr/>
        </p:nvSpPr>
        <p:spPr>
          <a:xfrm>
            <a:off x="4121154" y="2950289"/>
            <a:ext cx="710939" cy="246221"/>
          </a:xfrm>
          <a:prstGeom prst="rect">
            <a:avLst/>
          </a:prstGeom>
          <a:noFill/>
        </p:spPr>
        <p:txBody>
          <a:bodyPr wrap="square" rtlCol="0">
            <a:spAutoFit/>
          </a:bodyPr>
          <a:lstStyle/>
          <a:p>
            <a:r>
              <a:rPr lang="zh-CN" altLang="en-US" sz="1000" dirty="0"/>
              <a:t>比对失败</a:t>
            </a:r>
          </a:p>
        </p:txBody>
      </p:sp>
      <p:sp>
        <p:nvSpPr>
          <p:cNvPr id="43" name="文本框 42">
            <a:extLst>
              <a:ext uri="{FF2B5EF4-FFF2-40B4-BE49-F238E27FC236}">
                <a16:creationId xmlns:a16="http://schemas.microsoft.com/office/drawing/2014/main" id="{66817953-7C73-E302-E9F6-21A9D008BF20}"/>
              </a:ext>
            </a:extLst>
          </p:cNvPr>
          <p:cNvSpPr txBox="1"/>
          <p:nvPr/>
        </p:nvSpPr>
        <p:spPr>
          <a:xfrm>
            <a:off x="5387943" y="3229543"/>
            <a:ext cx="710939" cy="246221"/>
          </a:xfrm>
          <a:prstGeom prst="rect">
            <a:avLst/>
          </a:prstGeom>
          <a:noFill/>
        </p:spPr>
        <p:txBody>
          <a:bodyPr wrap="square" rtlCol="0">
            <a:spAutoFit/>
          </a:bodyPr>
          <a:lstStyle/>
          <a:p>
            <a:r>
              <a:rPr lang="zh-CN" altLang="en-US" sz="1000" dirty="0"/>
              <a:t>比对成功</a:t>
            </a:r>
          </a:p>
        </p:txBody>
      </p:sp>
      <p:sp>
        <p:nvSpPr>
          <p:cNvPr id="44" name="矩形 43">
            <a:extLst>
              <a:ext uri="{FF2B5EF4-FFF2-40B4-BE49-F238E27FC236}">
                <a16:creationId xmlns:a16="http://schemas.microsoft.com/office/drawing/2014/main" id="{981A984F-BFCB-9B80-F2CC-F9D24D747D04}"/>
              </a:ext>
            </a:extLst>
          </p:cNvPr>
          <p:cNvSpPr/>
          <p:nvPr/>
        </p:nvSpPr>
        <p:spPr>
          <a:xfrm>
            <a:off x="6881269" y="4006599"/>
            <a:ext cx="1676577"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转入隔离流程</a:t>
            </a:r>
          </a:p>
        </p:txBody>
      </p:sp>
      <p:cxnSp>
        <p:nvCxnSpPr>
          <p:cNvPr id="45" name="直接箭头连接符 44">
            <a:extLst>
              <a:ext uri="{FF2B5EF4-FFF2-40B4-BE49-F238E27FC236}">
                <a16:creationId xmlns:a16="http://schemas.microsoft.com/office/drawing/2014/main" id="{5C150D88-7152-D0DC-CA0B-CC8F52BB8B5C}"/>
              </a:ext>
            </a:extLst>
          </p:cNvPr>
          <p:cNvCxnSpPr>
            <a:cxnSpLocks/>
          </p:cNvCxnSpPr>
          <p:nvPr/>
        </p:nvCxnSpPr>
        <p:spPr>
          <a:xfrm>
            <a:off x="7654318" y="3716104"/>
            <a:ext cx="0" cy="28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BA4B11CA-ED64-2EE8-6424-4F489929E467}"/>
              </a:ext>
            </a:extLst>
          </p:cNvPr>
          <p:cNvSpPr txBox="1"/>
          <p:nvPr/>
        </p:nvSpPr>
        <p:spPr>
          <a:xfrm>
            <a:off x="7620001" y="3707631"/>
            <a:ext cx="710939" cy="246221"/>
          </a:xfrm>
          <a:prstGeom prst="rect">
            <a:avLst/>
          </a:prstGeom>
          <a:noFill/>
        </p:spPr>
        <p:txBody>
          <a:bodyPr wrap="square" rtlCol="0">
            <a:spAutoFit/>
          </a:bodyPr>
          <a:lstStyle/>
          <a:p>
            <a:r>
              <a:rPr lang="zh-CN" altLang="en-US" sz="1000" dirty="0"/>
              <a:t>比对失败</a:t>
            </a:r>
          </a:p>
        </p:txBody>
      </p:sp>
      <p:sp>
        <p:nvSpPr>
          <p:cNvPr id="47" name="矩形 46">
            <a:extLst>
              <a:ext uri="{FF2B5EF4-FFF2-40B4-BE49-F238E27FC236}">
                <a16:creationId xmlns:a16="http://schemas.microsoft.com/office/drawing/2014/main" id="{8A167C88-D98A-C553-7048-18F4894D4FFC}"/>
              </a:ext>
            </a:extLst>
          </p:cNvPr>
          <p:cNvSpPr/>
          <p:nvPr/>
        </p:nvSpPr>
        <p:spPr>
          <a:xfrm>
            <a:off x="864887" y="3229543"/>
            <a:ext cx="914400" cy="167150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DIO0~DIO7</a:t>
            </a:r>
          </a:p>
          <a:p>
            <a:pPr algn="ctr"/>
            <a:r>
              <a:rPr lang="zh-CN" altLang="en-US" dirty="0"/>
              <a:t>万用表</a:t>
            </a:r>
            <a:endParaRPr lang="en-US" altLang="zh-CN" dirty="0"/>
          </a:p>
          <a:p>
            <a:pPr algn="ctr"/>
            <a:r>
              <a:rPr lang="zh-CN" altLang="en-US" dirty="0"/>
              <a:t>电源</a:t>
            </a:r>
          </a:p>
        </p:txBody>
      </p:sp>
      <p:sp>
        <p:nvSpPr>
          <p:cNvPr id="48" name="对话气泡: 矩形 47">
            <a:extLst>
              <a:ext uri="{FF2B5EF4-FFF2-40B4-BE49-F238E27FC236}">
                <a16:creationId xmlns:a16="http://schemas.microsoft.com/office/drawing/2014/main" id="{351AC1B8-98C6-0954-085A-C1DC536C0A06}"/>
              </a:ext>
            </a:extLst>
          </p:cNvPr>
          <p:cNvSpPr/>
          <p:nvPr/>
        </p:nvSpPr>
        <p:spPr>
          <a:xfrm>
            <a:off x="1755348" y="1679167"/>
            <a:ext cx="1331802" cy="486561"/>
          </a:xfrm>
          <a:prstGeom prst="wedgeRectCallout">
            <a:avLst>
              <a:gd name="adj1" fmla="val -9130"/>
              <a:gd name="adj2" fmla="val 10188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t>请插入被测件，连接电缆。</a:t>
            </a:r>
          </a:p>
        </p:txBody>
      </p:sp>
      <p:sp>
        <p:nvSpPr>
          <p:cNvPr id="49" name="对话气泡: 矩形 48">
            <a:extLst>
              <a:ext uri="{FF2B5EF4-FFF2-40B4-BE49-F238E27FC236}">
                <a16:creationId xmlns:a16="http://schemas.microsoft.com/office/drawing/2014/main" id="{52379F0A-F750-B724-1E12-1AB6967DE516}"/>
              </a:ext>
            </a:extLst>
          </p:cNvPr>
          <p:cNvSpPr/>
          <p:nvPr/>
        </p:nvSpPr>
        <p:spPr>
          <a:xfrm>
            <a:off x="1966393" y="3095354"/>
            <a:ext cx="1331802" cy="735388"/>
          </a:xfrm>
          <a:prstGeom prst="wedgeRectCallout">
            <a:avLst>
              <a:gd name="adj1" fmla="val 67717"/>
              <a:gd name="adj2" fmla="val -18804"/>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t>你插入的被测件有误，请检查</a:t>
            </a:r>
          </a:p>
        </p:txBody>
      </p:sp>
      <p:pic>
        <p:nvPicPr>
          <p:cNvPr id="51" name="图形 50" descr="计算机">
            <a:extLst>
              <a:ext uri="{FF2B5EF4-FFF2-40B4-BE49-F238E27FC236}">
                <a16:creationId xmlns:a16="http://schemas.microsoft.com/office/drawing/2014/main" id="{EF7EA1CA-D478-7C93-A8C2-787B273C0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3692" y="1055344"/>
            <a:ext cx="914400" cy="914400"/>
          </a:xfrm>
          <a:prstGeom prst="rect">
            <a:avLst/>
          </a:prstGeom>
        </p:spPr>
      </p:pic>
      <p:pic>
        <p:nvPicPr>
          <p:cNvPr id="53" name="图形 52" descr="服务器">
            <a:extLst>
              <a:ext uri="{FF2B5EF4-FFF2-40B4-BE49-F238E27FC236}">
                <a16:creationId xmlns:a16="http://schemas.microsoft.com/office/drawing/2014/main" id="{BCE6233E-4BFA-3EA5-C13C-E5895D5DF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4263" y="1101437"/>
            <a:ext cx="914400" cy="914400"/>
          </a:xfrm>
          <a:prstGeom prst="rect">
            <a:avLst/>
          </a:prstGeom>
        </p:spPr>
      </p:pic>
      <p:grpSp>
        <p:nvGrpSpPr>
          <p:cNvPr id="57" name="组合 56">
            <a:extLst>
              <a:ext uri="{FF2B5EF4-FFF2-40B4-BE49-F238E27FC236}">
                <a16:creationId xmlns:a16="http://schemas.microsoft.com/office/drawing/2014/main" id="{41DAE230-F9C6-57F9-D41B-54548AEB9344}"/>
              </a:ext>
            </a:extLst>
          </p:cNvPr>
          <p:cNvGrpSpPr/>
          <p:nvPr/>
        </p:nvGrpSpPr>
        <p:grpSpPr>
          <a:xfrm>
            <a:off x="6176577" y="1166529"/>
            <a:ext cx="792088" cy="745291"/>
            <a:chOff x="6260120" y="1038169"/>
            <a:chExt cx="792088" cy="745291"/>
          </a:xfrm>
        </p:grpSpPr>
        <p:pic>
          <p:nvPicPr>
            <p:cNvPr id="55" name="图形 54" descr="处理器">
              <a:extLst>
                <a:ext uri="{FF2B5EF4-FFF2-40B4-BE49-F238E27FC236}">
                  <a16:creationId xmlns:a16="http://schemas.microsoft.com/office/drawing/2014/main" id="{886716D7-C1F6-6FDF-5E3D-FDAE0D6736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1843" y="1038169"/>
              <a:ext cx="486561" cy="486561"/>
            </a:xfrm>
            <a:prstGeom prst="rect">
              <a:avLst/>
            </a:prstGeom>
          </p:spPr>
        </p:pic>
        <p:sp>
          <p:nvSpPr>
            <p:cNvPr id="56" name="文本框 55">
              <a:extLst>
                <a:ext uri="{FF2B5EF4-FFF2-40B4-BE49-F238E27FC236}">
                  <a16:creationId xmlns:a16="http://schemas.microsoft.com/office/drawing/2014/main" id="{15133CEA-4C26-9D44-E2DF-BB42A12ABB75}"/>
                </a:ext>
              </a:extLst>
            </p:cNvPr>
            <p:cNvSpPr txBox="1"/>
            <p:nvPr/>
          </p:nvSpPr>
          <p:spPr>
            <a:xfrm>
              <a:off x="6260120" y="1475683"/>
              <a:ext cx="792088" cy="307777"/>
            </a:xfrm>
            <a:prstGeom prst="rect">
              <a:avLst/>
            </a:prstGeom>
            <a:noFill/>
          </p:spPr>
          <p:txBody>
            <a:bodyPr wrap="square" rtlCol="0">
              <a:spAutoFit/>
            </a:bodyPr>
            <a:lstStyle/>
            <a:p>
              <a:r>
                <a:rPr lang="zh-CN" altLang="en-US" sz="1400" dirty="0"/>
                <a:t>被测件</a:t>
              </a:r>
            </a:p>
          </p:txBody>
        </p:sp>
      </p:grpSp>
      <p:sp>
        <p:nvSpPr>
          <p:cNvPr id="58" name="箭头: 右 57">
            <a:extLst>
              <a:ext uri="{FF2B5EF4-FFF2-40B4-BE49-F238E27FC236}">
                <a16:creationId xmlns:a16="http://schemas.microsoft.com/office/drawing/2014/main" id="{25C8906A-1D8E-B721-0CD7-434FED527770}"/>
              </a:ext>
            </a:extLst>
          </p:cNvPr>
          <p:cNvSpPr/>
          <p:nvPr/>
        </p:nvSpPr>
        <p:spPr>
          <a:xfrm>
            <a:off x="6847502" y="1314739"/>
            <a:ext cx="486561" cy="20999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箭头: 右 58">
            <a:extLst>
              <a:ext uri="{FF2B5EF4-FFF2-40B4-BE49-F238E27FC236}">
                <a16:creationId xmlns:a16="http://schemas.microsoft.com/office/drawing/2014/main" id="{98929999-A3B9-4CE2-41F6-4BB0CDAFE949}"/>
              </a:ext>
            </a:extLst>
          </p:cNvPr>
          <p:cNvSpPr/>
          <p:nvPr/>
        </p:nvSpPr>
        <p:spPr>
          <a:xfrm rot="10800000">
            <a:off x="7773257" y="1267009"/>
            <a:ext cx="1315912" cy="47727"/>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0" name="箭头: 右 59">
            <a:extLst>
              <a:ext uri="{FF2B5EF4-FFF2-40B4-BE49-F238E27FC236}">
                <a16:creationId xmlns:a16="http://schemas.microsoft.com/office/drawing/2014/main" id="{CC2758A4-479F-8A95-CAAF-3A33308569FC}"/>
              </a:ext>
            </a:extLst>
          </p:cNvPr>
          <p:cNvSpPr/>
          <p:nvPr/>
        </p:nvSpPr>
        <p:spPr>
          <a:xfrm rot="10800000">
            <a:off x="6675060" y="1212248"/>
            <a:ext cx="772664" cy="83646"/>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1" name="箭头: 右 60">
            <a:extLst>
              <a:ext uri="{FF2B5EF4-FFF2-40B4-BE49-F238E27FC236}">
                <a16:creationId xmlns:a16="http://schemas.microsoft.com/office/drawing/2014/main" id="{25A21493-DC41-EF6D-29D1-FB7E6E675E7C}"/>
              </a:ext>
            </a:extLst>
          </p:cNvPr>
          <p:cNvSpPr/>
          <p:nvPr/>
        </p:nvSpPr>
        <p:spPr>
          <a:xfrm>
            <a:off x="6678250" y="1550796"/>
            <a:ext cx="772664" cy="53109"/>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BEDCB3D7-8122-7B97-14EA-F530601CB392}"/>
              </a:ext>
            </a:extLst>
          </p:cNvPr>
          <p:cNvSpPr/>
          <p:nvPr/>
        </p:nvSpPr>
        <p:spPr>
          <a:xfrm>
            <a:off x="7806344" y="1550796"/>
            <a:ext cx="1298508" cy="54436"/>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952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CEB2ED7-68C8-7A1E-B5F8-B396B3E004C8}"/>
              </a:ext>
            </a:extLst>
          </p:cNvPr>
          <p:cNvSpPr>
            <a:spLocks noGrp="1"/>
          </p:cNvSpPr>
          <p:nvPr>
            <p:ph type="body" sz="quarter" idx="11"/>
          </p:nvPr>
        </p:nvSpPr>
        <p:spPr/>
        <p:txBody>
          <a:bodyPr/>
          <a:lstStyle/>
          <a:p>
            <a:r>
              <a:rPr lang="zh-CN" altLang="en-US" dirty="0"/>
              <a:t>电源模块大致流程</a:t>
            </a:r>
          </a:p>
        </p:txBody>
      </p:sp>
      <p:sp>
        <p:nvSpPr>
          <p:cNvPr id="10" name="日期占位符 9">
            <a:extLst>
              <a:ext uri="{FF2B5EF4-FFF2-40B4-BE49-F238E27FC236}">
                <a16:creationId xmlns:a16="http://schemas.microsoft.com/office/drawing/2014/main" id="{E671583D-1A30-A898-57BB-EE48C8B0B76D}"/>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B1E7D7B3-7D51-0A00-805F-59D0E14E31F7}"/>
              </a:ext>
            </a:extLst>
          </p:cNvPr>
          <p:cNvSpPr>
            <a:spLocks noGrp="1"/>
          </p:cNvSpPr>
          <p:nvPr>
            <p:ph type="sldNum" sz="quarter" idx="28"/>
          </p:nvPr>
        </p:nvSpPr>
        <p:spPr/>
        <p:txBody>
          <a:bodyPr/>
          <a:lstStyle/>
          <a:p>
            <a:fld id="{C79ECAFE-A460-4E13-ABCB-32CAE6136244}" type="slidenum">
              <a:rPr lang="zh-CN" altLang="en-US" smtClean="0"/>
              <a:pPr/>
              <a:t>5</a:t>
            </a:fld>
            <a:endParaRPr lang="zh-CN" altLang="en-US" dirty="0"/>
          </a:p>
        </p:txBody>
      </p:sp>
      <p:sp>
        <p:nvSpPr>
          <p:cNvPr id="12" name="矩形 11">
            <a:extLst>
              <a:ext uri="{FF2B5EF4-FFF2-40B4-BE49-F238E27FC236}">
                <a16:creationId xmlns:a16="http://schemas.microsoft.com/office/drawing/2014/main" id="{87711333-FBF7-FF1A-6392-9F567C819BC6}"/>
              </a:ext>
            </a:extLst>
          </p:cNvPr>
          <p:cNvSpPr/>
          <p:nvPr/>
        </p:nvSpPr>
        <p:spPr>
          <a:xfrm>
            <a:off x="885568" y="1791626"/>
            <a:ext cx="91440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初始化</a:t>
            </a:r>
          </a:p>
        </p:txBody>
      </p:sp>
      <p:sp>
        <p:nvSpPr>
          <p:cNvPr id="14" name="矩形 13">
            <a:extLst>
              <a:ext uri="{FF2B5EF4-FFF2-40B4-BE49-F238E27FC236}">
                <a16:creationId xmlns:a16="http://schemas.microsoft.com/office/drawing/2014/main" id="{A9EA8B64-3BB4-B0C1-3963-673B1359009E}"/>
              </a:ext>
            </a:extLst>
          </p:cNvPr>
          <p:cNvSpPr/>
          <p:nvPr/>
        </p:nvSpPr>
        <p:spPr>
          <a:xfrm>
            <a:off x="2124257" y="1791625"/>
            <a:ext cx="109773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提示信息</a:t>
            </a:r>
          </a:p>
        </p:txBody>
      </p:sp>
      <p:sp>
        <p:nvSpPr>
          <p:cNvPr id="15" name="矩形 14">
            <a:extLst>
              <a:ext uri="{FF2B5EF4-FFF2-40B4-BE49-F238E27FC236}">
                <a16:creationId xmlns:a16="http://schemas.microsoft.com/office/drawing/2014/main" id="{3E07C174-9947-DECD-EE8A-7AC344B84C53}"/>
              </a:ext>
            </a:extLst>
          </p:cNvPr>
          <p:cNvSpPr/>
          <p:nvPr/>
        </p:nvSpPr>
        <p:spPr>
          <a:xfrm>
            <a:off x="3606996" y="1789755"/>
            <a:ext cx="792088"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上电</a:t>
            </a:r>
          </a:p>
        </p:txBody>
      </p:sp>
      <p:sp>
        <p:nvSpPr>
          <p:cNvPr id="16" name="矩形 15">
            <a:extLst>
              <a:ext uri="{FF2B5EF4-FFF2-40B4-BE49-F238E27FC236}">
                <a16:creationId xmlns:a16="http://schemas.microsoft.com/office/drawing/2014/main" id="{F1C4E5C8-D62D-D20B-2790-C5FA1FDC46EB}"/>
              </a:ext>
            </a:extLst>
          </p:cNvPr>
          <p:cNvSpPr/>
          <p:nvPr/>
        </p:nvSpPr>
        <p:spPr>
          <a:xfrm>
            <a:off x="4727367" y="1786310"/>
            <a:ext cx="1212039"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测试输出</a:t>
            </a:r>
          </a:p>
        </p:txBody>
      </p:sp>
      <p:cxnSp>
        <p:nvCxnSpPr>
          <p:cNvPr id="21" name="直接箭头连接符 20">
            <a:extLst>
              <a:ext uri="{FF2B5EF4-FFF2-40B4-BE49-F238E27FC236}">
                <a16:creationId xmlns:a16="http://schemas.microsoft.com/office/drawing/2014/main" id="{09995339-63B1-096D-FC6D-E3B2DDF7BCF0}"/>
              </a:ext>
            </a:extLst>
          </p:cNvPr>
          <p:cNvCxnSpPr>
            <a:cxnSpLocks/>
            <a:stCxn id="12" idx="3"/>
            <a:endCxn id="14" idx="1"/>
          </p:cNvCxnSpPr>
          <p:nvPr/>
        </p:nvCxnSpPr>
        <p:spPr>
          <a:xfrm flipV="1">
            <a:off x="1799968" y="2034906"/>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46D357C9-7E64-AB95-BEF8-261E6FD130D1}"/>
              </a:ext>
            </a:extLst>
          </p:cNvPr>
          <p:cNvCxnSpPr>
            <a:cxnSpLocks/>
            <a:stCxn id="14" idx="3"/>
            <a:endCxn id="15" idx="1"/>
          </p:cNvCxnSpPr>
          <p:nvPr/>
        </p:nvCxnSpPr>
        <p:spPr>
          <a:xfrm flipV="1">
            <a:off x="3221987" y="2033036"/>
            <a:ext cx="385009" cy="1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7E4205EF-0643-8ABA-B47D-1662CF796036}"/>
              </a:ext>
            </a:extLst>
          </p:cNvPr>
          <p:cNvSpPr txBox="1"/>
          <p:nvPr/>
        </p:nvSpPr>
        <p:spPr>
          <a:xfrm>
            <a:off x="6157354" y="1660071"/>
            <a:ext cx="832865" cy="400110"/>
          </a:xfrm>
          <a:prstGeom prst="rect">
            <a:avLst/>
          </a:prstGeom>
          <a:noFill/>
        </p:spPr>
        <p:txBody>
          <a:bodyPr wrap="square" rtlCol="0">
            <a:spAutoFit/>
          </a:bodyPr>
          <a:lstStyle/>
          <a:p>
            <a:r>
              <a:rPr lang="zh-CN" altLang="en-US" sz="1000" dirty="0"/>
              <a:t>输出正常</a:t>
            </a:r>
            <a:endParaRPr lang="en-US" altLang="zh-CN" sz="1000" dirty="0"/>
          </a:p>
          <a:p>
            <a:r>
              <a:rPr lang="en-US" altLang="zh-CN" sz="1000" dirty="0"/>
              <a:t>(4.8~5.2V)</a:t>
            </a:r>
            <a:endParaRPr lang="zh-CN" altLang="en-US" sz="1000" dirty="0"/>
          </a:p>
        </p:txBody>
      </p:sp>
      <p:cxnSp>
        <p:nvCxnSpPr>
          <p:cNvPr id="27" name="直接箭头连接符 26">
            <a:extLst>
              <a:ext uri="{FF2B5EF4-FFF2-40B4-BE49-F238E27FC236}">
                <a16:creationId xmlns:a16="http://schemas.microsoft.com/office/drawing/2014/main" id="{76FFFFF1-90D9-1735-673C-4597BE5D0D78}"/>
              </a:ext>
            </a:extLst>
          </p:cNvPr>
          <p:cNvCxnSpPr>
            <a:cxnSpLocks/>
          </p:cNvCxnSpPr>
          <p:nvPr/>
        </p:nvCxnSpPr>
        <p:spPr>
          <a:xfrm flipV="1">
            <a:off x="4399084" y="2029591"/>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7F403213-2B88-C7CA-3ACE-96262BF982BA}"/>
              </a:ext>
            </a:extLst>
          </p:cNvPr>
          <p:cNvSpPr/>
          <p:nvPr/>
        </p:nvSpPr>
        <p:spPr>
          <a:xfrm>
            <a:off x="5333386" y="2831107"/>
            <a:ext cx="1315875"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隔离流程</a:t>
            </a:r>
            <a:r>
              <a:rPr lang="en-US" altLang="zh-CN" dirty="0"/>
              <a:t>2</a:t>
            </a:r>
            <a:endParaRPr lang="zh-CN" altLang="en-US" dirty="0"/>
          </a:p>
        </p:txBody>
      </p:sp>
      <p:cxnSp>
        <p:nvCxnSpPr>
          <p:cNvPr id="38" name="直接箭头连接符 37">
            <a:extLst>
              <a:ext uri="{FF2B5EF4-FFF2-40B4-BE49-F238E27FC236}">
                <a16:creationId xmlns:a16="http://schemas.microsoft.com/office/drawing/2014/main" id="{C5E87F4D-D641-A4F7-5613-20FD3DF51BB6}"/>
              </a:ext>
            </a:extLst>
          </p:cNvPr>
          <p:cNvCxnSpPr>
            <a:cxnSpLocks/>
          </p:cNvCxnSpPr>
          <p:nvPr/>
        </p:nvCxnSpPr>
        <p:spPr>
          <a:xfrm>
            <a:off x="5459391" y="2272871"/>
            <a:ext cx="2160" cy="523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66817953-7C73-E302-E9F6-21A9D008BF20}"/>
              </a:ext>
            </a:extLst>
          </p:cNvPr>
          <p:cNvSpPr txBox="1"/>
          <p:nvPr/>
        </p:nvSpPr>
        <p:spPr>
          <a:xfrm>
            <a:off x="4510175" y="2389596"/>
            <a:ext cx="710939" cy="400110"/>
          </a:xfrm>
          <a:prstGeom prst="rect">
            <a:avLst/>
          </a:prstGeom>
          <a:noFill/>
        </p:spPr>
        <p:txBody>
          <a:bodyPr wrap="square" rtlCol="0">
            <a:spAutoFit/>
          </a:bodyPr>
          <a:lstStyle/>
          <a:p>
            <a:r>
              <a:rPr lang="zh-CN" altLang="en-US" sz="1000" dirty="0"/>
              <a:t>没有输出</a:t>
            </a:r>
            <a:endParaRPr lang="en-US" altLang="zh-CN" sz="1000" dirty="0"/>
          </a:p>
          <a:p>
            <a:r>
              <a:rPr lang="en-US" altLang="zh-CN" sz="1000" dirty="0"/>
              <a:t>(0~1V)</a:t>
            </a:r>
            <a:endParaRPr lang="zh-CN" altLang="en-US" sz="1000" dirty="0"/>
          </a:p>
        </p:txBody>
      </p:sp>
      <p:sp>
        <p:nvSpPr>
          <p:cNvPr id="44" name="矩形 43">
            <a:extLst>
              <a:ext uri="{FF2B5EF4-FFF2-40B4-BE49-F238E27FC236}">
                <a16:creationId xmlns:a16="http://schemas.microsoft.com/office/drawing/2014/main" id="{981A984F-BFCB-9B80-F2CC-F9D24D747D04}"/>
              </a:ext>
            </a:extLst>
          </p:cNvPr>
          <p:cNvSpPr/>
          <p:nvPr/>
        </p:nvSpPr>
        <p:spPr>
          <a:xfrm>
            <a:off x="8239307" y="2836274"/>
            <a:ext cx="1676577"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隔离流程</a:t>
            </a:r>
            <a:r>
              <a:rPr lang="en-US" altLang="zh-CN" dirty="0"/>
              <a:t>3</a:t>
            </a:r>
            <a:endParaRPr lang="zh-CN" altLang="en-US" dirty="0"/>
          </a:p>
        </p:txBody>
      </p:sp>
      <p:cxnSp>
        <p:nvCxnSpPr>
          <p:cNvPr id="45" name="直接箭头连接符 44">
            <a:extLst>
              <a:ext uri="{FF2B5EF4-FFF2-40B4-BE49-F238E27FC236}">
                <a16:creationId xmlns:a16="http://schemas.microsoft.com/office/drawing/2014/main" id="{5C150D88-7152-D0DC-CA0B-CC8F52BB8B5C}"/>
              </a:ext>
            </a:extLst>
          </p:cNvPr>
          <p:cNvCxnSpPr>
            <a:cxnSpLocks/>
          </p:cNvCxnSpPr>
          <p:nvPr/>
        </p:nvCxnSpPr>
        <p:spPr>
          <a:xfrm>
            <a:off x="9077596" y="2288309"/>
            <a:ext cx="0" cy="538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BA4B11CA-ED64-2EE8-6424-4F489929E467}"/>
              </a:ext>
            </a:extLst>
          </p:cNvPr>
          <p:cNvSpPr txBox="1"/>
          <p:nvPr/>
        </p:nvSpPr>
        <p:spPr>
          <a:xfrm>
            <a:off x="5445435" y="2393041"/>
            <a:ext cx="832865" cy="400110"/>
          </a:xfrm>
          <a:prstGeom prst="rect">
            <a:avLst/>
          </a:prstGeom>
          <a:noFill/>
        </p:spPr>
        <p:txBody>
          <a:bodyPr wrap="square" rtlCol="0">
            <a:spAutoFit/>
          </a:bodyPr>
          <a:lstStyle/>
          <a:p>
            <a:r>
              <a:rPr lang="zh-CN" altLang="en-US" sz="1000" dirty="0"/>
              <a:t>输出偏小</a:t>
            </a:r>
            <a:endParaRPr lang="en-US" altLang="zh-CN" sz="1000" dirty="0"/>
          </a:p>
          <a:p>
            <a:r>
              <a:rPr lang="zh-CN" altLang="en-US" sz="1000" dirty="0"/>
              <a:t>（</a:t>
            </a:r>
            <a:r>
              <a:rPr lang="en-US" altLang="zh-CN" sz="1000" dirty="0"/>
              <a:t>1~4.8V</a:t>
            </a:r>
            <a:r>
              <a:rPr lang="zh-CN" altLang="en-US" sz="1000" dirty="0"/>
              <a:t>）</a:t>
            </a:r>
          </a:p>
        </p:txBody>
      </p:sp>
      <p:sp>
        <p:nvSpPr>
          <p:cNvPr id="47" name="矩形 46">
            <a:extLst>
              <a:ext uri="{FF2B5EF4-FFF2-40B4-BE49-F238E27FC236}">
                <a16:creationId xmlns:a16="http://schemas.microsoft.com/office/drawing/2014/main" id="{8A167C88-D98A-C553-7048-18F4894D4FFC}"/>
              </a:ext>
            </a:extLst>
          </p:cNvPr>
          <p:cNvSpPr/>
          <p:nvPr/>
        </p:nvSpPr>
        <p:spPr>
          <a:xfrm>
            <a:off x="747680" y="2432623"/>
            <a:ext cx="1097729" cy="117464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t>负载</a:t>
            </a:r>
            <a:r>
              <a:rPr lang="en-US" altLang="zh-CN" dirty="0"/>
              <a:t>0~6</a:t>
            </a:r>
          </a:p>
          <a:p>
            <a:pPr algn="ctr"/>
            <a:r>
              <a:rPr lang="zh-CN" altLang="en-US" dirty="0"/>
              <a:t>万用表</a:t>
            </a:r>
            <a:endParaRPr lang="en-US" altLang="zh-CN" dirty="0"/>
          </a:p>
          <a:p>
            <a:pPr algn="ctr"/>
            <a:r>
              <a:rPr lang="zh-CN" altLang="en-US" dirty="0"/>
              <a:t>电源</a:t>
            </a:r>
          </a:p>
        </p:txBody>
      </p:sp>
      <p:sp>
        <p:nvSpPr>
          <p:cNvPr id="48" name="对话气泡: 矩形 47">
            <a:extLst>
              <a:ext uri="{FF2B5EF4-FFF2-40B4-BE49-F238E27FC236}">
                <a16:creationId xmlns:a16="http://schemas.microsoft.com/office/drawing/2014/main" id="{351AC1B8-98C6-0954-085A-C1DC536C0A06}"/>
              </a:ext>
            </a:extLst>
          </p:cNvPr>
          <p:cNvSpPr/>
          <p:nvPr/>
        </p:nvSpPr>
        <p:spPr>
          <a:xfrm>
            <a:off x="1755348" y="1016437"/>
            <a:ext cx="1331802" cy="486561"/>
          </a:xfrm>
          <a:prstGeom prst="wedgeRectCallout">
            <a:avLst>
              <a:gd name="adj1" fmla="val -9130"/>
              <a:gd name="adj2" fmla="val 10188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t>请插入被测件，连接电缆。</a:t>
            </a:r>
          </a:p>
        </p:txBody>
      </p:sp>
      <p:sp>
        <p:nvSpPr>
          <p:cNvPr id="5" name="矩形 4">
            <a:extLst>
              <a:ext uri="{FF2B5EF4-FFF2-40B4-BE49-F238E27FC236}">
                <a16:creationId xmlns:a16="http://schemas.microsoft.com/office/drawing/2014/main" id="{84CA1BD8-BF0F-9DE6-10F1-04DDA57485E8}"/>
              </a:ext>
            </a:extLst>
          </p:cNvPr>
          <p:cNvSpPr/>
          <p:nvPr/>
        </p:nvSpPr>
        <p:spPr>
          <a:xfrm>
            <a:off x="7244263" y="1786310"/>
            <a:ext cx="91440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接负载</a:t>
            </a:r>
          </a:p>
        </p:txBody>
      </p:sp>
      <p:cxnSp>
        <p:nvCxnSpPr>
          <p:cNvPr id="6" name="直接箭头连接符 5">
            <a:extLst>
              <a:ext uri="{FF2B5EF4-FFF2-40B4-BE49-F238E27FC236}">
                <a16:creationId xmlns:a16="http://schemas.microsoft.com/office/drawing/2014/main" id="{9541A2BB-E43D-4EBA-288A-F50E1EFE33D7}"/>
              </a:ext>
            </a:extLst>
          </p:cNvPr>
          <p:cNvCxnSpPr>
            <a:cxnSpLocks/>
            <a:endCxn id="5" idx="1"/>
          </p:cNvCxnSpPr>
          <p:nvPr/>
        </p:nvCxnSpPr>
        <p:spPr>
          <a:xfrm flipV="1">
            <a:off x="5943400" y="2029591"/>
            <a:ext cx="1300863" cy="11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C4D1CAF8-558C-D21A-6176-780489E0772A}"/>
              </a:ext>
            </a:extLst>
          </p:cNvPr>
          <p:cNvSpPr/>
          <p:nvPr/>
        </p:nvSpPr>
        <p:spPr>
          <a:xfrm>
            <a:off x="8471577" y="1792069"/>
            <a:ext cx="1212039"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测试输出</a:t>
            </a:r>
          </a:p>
        </p:txBody>
      </p:sp>
      <p:cxnSp>
        <p:nvCxnSpPr>
          <p:cNvPr id="8" name="直接箭头连接符 7">
            <a:extLst>
              <a:ext uri="{FF2B5EF4-FFF2-40B4-BE49-F238E27FC236}">
                <a16:creationId xmlns:a16="http://schemas.microsoft.com/office/drawing/2014/main" id="{1663B332-970A-6A8F-F596-03DCDC52BE6A}"/>
              </a:ext>
            </a:extLst>
          </p:cNvPr>
          <p:cNvCxnSpPr>
            <a:cxnSpLocks/>
          </p:cNvCxnSpPr>
          <p:nvPr/>
        </p:nvCxnSpPr>
        <p:spPr>
          <a:xfrm flipV="1">
            <a:off x="8143294" y="2035350"/>
            <a:ext cx="3242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16F23181-1D5D-A2F2-739F-6D39A91BFA1E}"/>
              </a:ext>
            </a:extLst>
          </p:cNvPr>
          <p:cNvSpPr/>
          <p:nvPr/>
        </p:nvSpPr>
        <p:spPr>
          <a:xfrm>
            <a:off x="3945606" y="2826780"/>
            <a:ext cx="1315875"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隔离流程</a:t>
            </a:r>
            <a:r>
              <a:rPr lang="en-US" altLang="zh-CN" dirty="0"/>
              <a:t>1</a:t>
            </a:r>
            <a:endParaRPr lang="zh-CN" altLang="en-US" dirty="0"/>
          </a:p>
        </p:txBody>
      </p:sp>
      <p:cxnSp>
        <p:nvCxnSpPr>
          <p:cNvPr id="25" name="直接箭头连接符 24">
            <a:extLst>
              <a:ext uri="{FF2B5EF4-FFF2-40B4-BE49-F238E27FC236}">
                <a16:creationId xmlns:a16="http://schemas.microsoft.com/office/drawing/2014/main" id="{ED723448-E310-704C-0215-CD79DF44197C}"/>
              </a:ext>
            </a:extLst>
          </p:cNvPr>
          <p:cNvCxnSpPr>
            <a:cxnSpLocks/>
          </p:cNvCxnSpPr>
          <p:nvPr/>
        </p:nvCxnSpPr>
        <p:spPr>
          <a:xfrm>
            <a:off x="5146477" y="2274351"/>
            <a:ext cx="2160" cy="523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1AE3A85B-9D65-70FC-8A3C-9F51F803B8AA}"/>
              </a:ext>
            </a:extLst>
          </p:cNvPr>
          <p:cNvSpPr/>
          <p:nvPr/>
        </p:nvSpPr>
        <p:spPr>
          <a:xfrm>
            <a:off x="10503919" y="1786308"/>
            <a:ext cx="1097730" cy="4865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Close</a:t>
            </a:r>
            <a:endParaRPr lang="zh-CN" altLang="en-US" dirty="0"/>
          </a:p>
        </p:txBody>
      </p:sp>
      <p:cxnSp>
        <p:nvCxnSpPr>
          <p:cNvPr id="33" name="直接箭头连接符 32">
            <a:extLst>
              <a:ext uri="{FF2B5EF4-FFF2-40B4-BE49-F238E27FC236}">
                <a16:creationId xmlns:a16="http://schemas.microsoft.com/office/drawing/2014/main" id="{DE165F98-25E4-CBF4-538C-823385B470FB}"/>
              </a:ext>
            </a:extLst>
          </p:cNvPr>
          <p:cNvCxnSpPr>
            <a:cxnSpLocks/>
            <a:endCxn id="32" idx="1"/>
          </p:cNvCxnSpPr>
          <p:nvPr/>
        </p:nvCxnSpPr>
        <p:spPr>
          <a:xfrm flipV="1">
            <a:off x="9687610" y="2029589"/>
            <a:ext cx="8163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B854F946-575C-3D45-8B27-EA56957532A5}"/>
              </a:ext>
            </a:extLst>
          </p:cNvPr>
          <p:cNvSpPr txBox="1"/>
          <p:nvPr/>
        </p:nvSpPr>
        <p:spPr>
          <a:xfrm>
            <a:off x="9077595" y="2336403"/>
            <a:ext cx="832865" cy="400110"/>
          </a:xfrm>
          <a:prstGeom prst="rect">
            <a:avLst/>
          </a:prstGeom>
          <a:noFill/>
        </p:spPr>
        <p:txBody>
          <a:bodyPr wrap="square" rtlCol="0">
            <a:spAutoFit/>
          </a:bodyPr>
          <a:lstStyle/>
          <a:p>
            <a:r>
              <a:rPr lang="zh-CN" altLang="en-US" sz="1000" dirty="0"/>
              <a:t>输出偏小</a:t>
            </a:r>
            <a:endParaRPr lang="en-US" altLang="zh-CN" sz="1000" dirty="0"/>
          </a:p>
          <a:p>
            <a:r>
              <a:rPr lang="zh-CN" altLang="en-US" sz="1000" dirty="0"/>
              <a:t>（</a:t>
            </a:r>
            <a:r>
              <a:rPr lang="en-US" altLang="zh-CN" sz="1000" dirty="0"/>
              <a:t>0~4.3V</a:t>
            </a:r>
            <a:r>
              <a:rPr lang="zh-CN" altLang="en-US" sz="1000" dirty="0"/>
              <a:t>）</a:t>
            </a:r>
          </a:p>
        </p:txBody>
      </p:sp>
      <p:sp>
        <p:nvSpPr>
          <p:cNvPr id="41" name="文本框 40">
            <a:extLst>
              <a:ext uri="{FF2B5EF4-FFF2-40B4-BE49-F238E27FC236}">
                <a16:creationId xmlns:a16="http://schemas.microsoft.com/office/drawing/2014/main" id="{AF05BDA8-A8D3-B503-0068-D2174E621A21}"/>
              </a:ext>
            </a:extLst>
          </p:cNvPr>
          <p:cNvSpPr txBox="1"/>
          <p:nvPr/>
        </p:nvSpPr>
        <p:spPr>
          <a:xfrm>
            <a:off x="9720529" y="1644462"/>
            <a:ext cx="832865" cy="400110"/>
          </a:xfrm>
          <a:prstGeom prst="rect">
            <a:avLst/>
          </a:prstGeom>
          <a:noFill/>
        </p:spPr>
        <p:txBody>
          <a:bodyPr wrap="square" rtlCol="0">
            <a:spAutoFit/>
          </a:bodyPr>
          <a:lstStyle/>
          <a:p>
            <a:r>
              <a:rPr lang="zh-CN" altLang="en-US" sz="1000" dirty="0"/>
              <a:t>输出正常</a:t>
            </a:r>
            <a:endParaRPr lang="en-US" altLang="zh-CN" sz="1000" dirty="0"/>
          </a:p>
          <a:p>
            <a:r>
              <a:rPr lang="en-US" altLang="zh-CN" sz="1000" dirty="0"/>
              <a:t>(4.3~5.2V)</a:t>
            </a:r>
            <a:endParaRPr lang="zh-CN" altLang="en-US" sz="1000" dirty="0"/>
          </a:p>
        </p:txBody>
      </p:sp>
      <p:sp>
        <p:nvSpPr>
          <p:cNvPr id="54" name="矩形 53">
            <a:extLst>
              <a:ext uri="{FF2B5EF4-FFF2-40B4-BE49-F238E27FC236}">
                <a16:creationId xmlns:a16="http://schemas.microsoft.com/office/drawing/2014/main" id="{1B771653-0C5D-D544-AD0A-DCC1710CC0D2}"/>
              </a:ext>
            </a:extLst>
          </p:cNvPr>
          <p:cNvSpPr/>
          <p:nvPr/>
        </p:nvSpPr>
        <p:spPr>
          <a:xfrm>
            <a:off x="1920782" y="2886194"/>
            <a:ext cx="2031325" cy="369332"/>
          </a:xfrm>
          <a:prstGeom prst="rect">
            <a:avLst/>
          </a:prstGeom>
          <a:noFill/>
        </p:spPr>
        <p:txBody>
          <a:bodyPr wrap="none" lIns="91440" tIns="45720" rIns="91440" bIns="45720">
            <a:spAutoFit/>
          </a:bodyPr>
          <a:lstStyle/>
          <a:p>
            <a:pPr algn="ctr"/>
            <a:r>
              <a:rPr lang="zh-CN"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检查故障的元器件</a:t>
            </a:r>
          </a:p>
        </p:txBody>
      </p:sp>
      <p:sp>
        <p:nvSpPr>
          <p:cNvPr id="63" name="矩形 62">
            <a:extLst>
              <a:ext uri="{FF2B5EF4-FFF2-40B4-BE49-F238E27FC236}">
                <a16:creationId xmlns:a16="http://schemas.microsoft.com/office/drawing/2014/main" id="{5CFFE2F8-098D-79E6-EE13-CECAB3B4A313}"/>
              </a:ext>
            </a:extLst>
          </p:cNvPr>
          <p:cNvSpPr/>
          <p:nvPr/>
        </p:nvSpPr>
        <p:spPr>
          <a:xfrm>
            <a:off x="5261481" y="3294775"/>
            <a:ext cx="1800494" cy="369332"/>
          </a:xfrm>
          <a:prstGeom prst="rect">
            <a:avLst/>
          </a:prstGeom>
          <a:noFill/>
        </p:spPr>
        <p:txBody>
          <a:bodyPr wrap="none" lIns="91440" tIns="45720" rIns="91440" bIns="45720">
            <a:spAutoFit/>
          </a:bodyPr>
          <a:lstStyle/>
          <a:p>
            <a:pPr algn="ctr"/>
            <a:r>
              <a:rPr lang="zh-CN"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调节滑动变阻器</a:t>
            </a:r>
          </a:p>
        </p:txBody>
      </p:sp>
      <p:sp>
        <p:nvSpPr>
          <p:cNvPr id="64" name="矩形 63">
            <a:extLst>
              <a:ext uri="{FF2B5EF4-FFF2-40B4-BE49-F238E27FC236}">
                <a16:creationId xmlns:a16="http://schemas.microsoft.com/office/drawing/2014/main" id="{E7B1B76D-3445-5820-AA3F-445E79BB3A8C}"/>
              </a:ext>
            </a:extLst>
          </p:cNvPr>
          <p:cNvSpPr/>
          <p:nvPr/>
        </p:nvSpPr>
        <p:spPr>
          <a:xfrm>
            <a:off x="8064438" y="3343549"/>
            <a:ext cx="2262159" cy="369332"/>
          </a:xfrm>
          <a:prstGeom prst="rect">
            <a:avLst/>
          </a:prstGeom>
          <a:noFill/>
        </p:spPr>
        <p:txBody>
          <a:bodyPr wrap="none" lIns="91440" tIns="45720" rIns="91440" bIns="45720">
            <a:spAutoFit/>
          </a:bodyPr>
          <a:lstStyle/>
          <a:p>
            <a:pPr algn="ctr"/>
            <a:r>
              <a:rPr lang="zh-CN"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元器件带载能力测试</a:t>
            </a:r>
          </a:p>
        </p:txBody>
      </p:sp>
      <p:pic>
        <p:nvPicPr>
          <p:cNvPr id="65" name="图片 64">
            <a:extLst>
              <a:ext uri="{FF2B5EF4-FFF2-40B4-BE49-F238E27FC236}">
                <a16:creationId xmlns:a16="http://schemas.microsoft.com/office/drawing/2014/main" id="{C91B34BC-4BD0-3DC0-3BCA-A979A89751AC}"/>
              </a:ext>
            </a:extLst>
          </p:cNvPr>
          <p:cNvPicPr>
            <a:picLocks noChangeAspect="1"/>
          </p:cNvPicPr>
          <p:nvPr/>
        </p:nvPicPr>
        <p:blipFill>
          <a:blip r:embed="rId2"/>
          <a:stretch>
            <a:fillRect/>
          </a:stretch>
        </p:blipFill>
        <p:spPr>
          <a:xfrm>
            <a:off x="2600890" y="3859732"/>
            <a:ext cx="6990219" cy="2445600"/>
          </a:xfrm>
          <a:prstGeom prst="rect">
            <a:avLst/>
          </a:prstGeom>
        </p:spPr>
      </p:pic>
    </p:spTree>
    <p:extLst>
      <p:ext uri="{BB962C8B-B14F-4D97-AF65-F5344CB8AC3E}">
        <p14:creationId xmlns:p14="http://schemas.microsoft.com/office/powerpoint/2010/main" val="72383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p:txBody>
          <a:bodyPr/>
          <a:lstStyle/>
          <a:p>
            <a:r>
              <a:rPr lang="zh-CN" altLang="en-US" dirty="0"/>
              <a:t>阅读文献</a:t>
            </a:r>
            <a:endParaRPr lang="en-US" altLang="zh-CN" dirty="0"/>
          </a:p>
        </p:txBody>
      </p:sp>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文本占位符 6">
            <a:extLst>
              <a:ext uri="{FF2B5EF4-FFF2-40B4-BE49-F238E27FC236}">
                <a16:creationId xmlns:a16="http://schemas.microsoft.com/office/drawing/2014/main" id="{2B811617-C3AA-4800-882D-F0D9D2EDC1EE}"/>
              </a:ext>
            </a:extLst>
          </p:cNvPr>
          <p:cNvSpPr>
            <a:spLocks noGrp="1"/>
          </p:cNvSpPr>
          <p:nvPr>
            <p:ph type="body" sz="quarter" idx="30"/>
          </p:nvPr>
        </p:nvSpPr>
        <p:spPr>
          <a:xfrm>
            <a:off x="955739" y="1096271"/>
            <a:ext cx="2804253" cy="444178"/>
          </a:xfrm>
        </p:spPr>
        <p:txBody>
          <a:bodyPr/>
          <a:lstStyle/>
          <a:p>
            <a:pPr marL="285750" indent="-285750">
              <a:buFont typeface="Wingdings" panose="05000000000000000000" pitchFamily="2" charset="2"/>
              <a:buChar char="l"/>
            </a:pPr>
            <a:r>
              <a:rPr lang="zh-CN" altLang="en-US" dirty="0"/>
              <a:t>目标：电路图智能识别</a:t>
            </a:r>
            <a:endParaRPr lang="en-US" altLang="zh-CN" dirty="0"/>
          </a:p>
        </p:txBody>
      </p:sp>
      <p:sp>
        <p:nvSpPr>
          <p:cNvPr id="42" name="矩形 41">
            <a:extLst>
              <a:ext uri="{FF2B5EF4-FFF2-40B4-BE49-F238E27FC236}">
                <a16:creationId xmlns:a16="http://schemas.microsoft.com/office/drawing/2014/main" id="{B0DCC74C-4538-E8AD-25E8-ED85284E0C98}"/>
              </a:ext>
            </a:extLst>
          </p:cNvPr>
          <p:cNvSpPr/>
          <p:nvPr/>
        </p:nvSpPr>
        <p:spPr>
          <a:xfrm>
            <a:off x="1046603" y="4134800"/>
            <a:ext cx="1568741" cy="40997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思路一</a:t>
            </a:r>
          </a:p>
        </p:txBody>
      </p:sp>
      <p:sp>
        <p:nvSpPr>
          <p:cNvPr id="10" name="文本框 9">
            <a:extLst>
              <a:ext uri="{FF2B5EF4-FFF2-40B4-BE49-F238E27FC236}">
                <a16:creationId xmlns:a16="http://schemas.microsoft.com/office/drawing/2014/main" id="{1B53F26C-19CE-6299-AF4E-6FC49E030587}"/>
              </a:ext>
            </a:extLst>
          </p:cNvPr>
          <p:cNvSpPr txBox="1"/>
          <p:nvPr/>
        </p:nvSpPr>
        <p:spPr>
          <a:xfrm>
            <a:off x="955739" y="4659965"/>
            <a:ext cx="7970148" cy="1569660"/>
          </a:xfrm>
          <a:prstGeom prst="rect">
            <a:avLst/>
          </a:prstGeom>
          <a:noFill/>
        </p:spPr>
        <p:txBody>
          <a:bodyPr wrap="square">
            <a:spAutoFit/>
          </a:bodyPr>
          <a:lstStyle/>
          <a:p>
            <a:r>
              <a:rPr lang="zh-CN" altLang="en-US" sz="1600" dirty="0"/>
              <a:t>二值化：由于不同原理图颜色不统一，因此不需要彩色特征。</a:t>
            </a:r>
            <a:endParaRPr lang="en-US" altLang="zh-CN" sz="1600" dirty="0"/>
          </a:p>
          <a:p>
            <a:r>
              <a:rPr lang="zh-CN" altLang="en-US" sz="1600" dirty="0"/>
              <a:t>文字提取：为了防止文字对电子元件识别的影响，使用</a:t>
            </a:r>
            <a:r>
              <a:rPr lang="en-US" altLang="zh-CN" sz="1600" dirty="0"/>
              <a:t>OCR</a:t>
            </a:r>
            <a:r>
              <a:rPr lang="zh-CN" altLang="en-US" sz="1600" dirty="0"/>
              <a:t>将文字提取出来并且识别</a:t>
            </a:r>
            <a:endParaRPr lang="en-US" altLang="zh-CN" sz="1600" dirty="0"/>
          </a:p>
          <a:p>
            <a:r>
              <a:rPr lang="zh-CN" altLang="en-US" sz="1600" dirty="0"/>
              <a:t>线束分离：使图片中只含有电子元件符号，并且进行分割</a:t>
            </a:r>
            <a:endParaRPr lang="en-US" altLang="zh-CN" sz="1600" dirty="0"/>
          </a:p>
          <a:p>
            <a:r>
              <a:rPr lang="zh-CN" altLang="en-US" sz="1600" dirty="0"/>
              <a:t>分类：对电气符号进行分类</a:t>
            </a:r>
            <a:endParaRPr lang="en-US" altLang="zh-CN" sz="1600" dirty="0"/>
          </a:p>
          <a:p>
            <a:r>
              <a:rPr lang="zh-CN" altLang="en-US" sz="1600" dirty="0"/>
              <a:t>拓补关系：不仅要识别出元器件，还要识别出元器件有几个引脚，最后根据线束关系识别出整个电路引脚的连接关系。</a:t>
            </a:r>
          </a:p>
        </p:txBody>
      </p:sp>
      <p:pic>
        <p:nvPicPr>
          <p:cNvPr id="5" name="图片 4">
            <a:extLst>
              <a:ext uri="{FF2B5EF4-FFF2-40B4-BE49-F238E27FC236}">
                <a16:creationId xmlns:a16="http://schemas.microsoft.com/office/drawing/2014/main" id="{B841CE73-466C-23F4-5975-C5601D08C37B}"/>
              </a:ext>
            </a:extLst>
          </p:cNvPr>
          <p:cNvPicPr>
            <a:picLocks noChangeAspect="1"/>
          </p:cNvPicPr>
          <p:nvPr/>
        </p:nvPicPr>
        <p:blipFill>
          <a:blip r:embed="rId2"/>
          <a:stretch>
            <a:fillRect/>
          </a:stretch>
        </p:blipFill>
        <p:spPr>
          <a:xfrm>
            <a:off x="532969" y="1643785"/>
            <a:ext cx="1891449" cy="1325026"/>
          </a:xfrm>
          <a:prstGeom prst="rect">
            <a:avLst/>
          </a:prstGeom>
        </p:spPr>
      </p:pic>
      <p:pic>
        <p:nvPicPr>
          <p:cNvPr id="6" name="图片 5">
            <a:extLst>
              <a:ext uri="{FF2B5EF4-FFF2-40B4-BE49-F238E27FC236}">
                <a16:creationId xmlns:a16="http://schemas.microsoft.com/office/drawing/2014/main" id="{D099DF12-F463-14F3-9B55-2F97F6B4365C}"/>
              </a:ext>
            </a:extLst>
          </p:cNvPr>
          <p:cNvPicPr>
            <a:picLocks noChangeAspect="1"/>
          </p:cNvPicPr>
          <p:nvPr/>
        </p:nvPicPr>
        <p:blipFill>
          <a:blip r:embed="rId3"/>
          <a:stretch>
            <a:fillRect/>
          </a:stretch>
        </p:blipFill>
        <p:spPr>
          <a:xfrm>
            <a:off x="2581275" y="1643785"/>
            <a:ext cx="1771503" cy="1325026"/>
          </a:xfrm>
          <a:prstGeom prst="rect">
            <a:avLst/>
          </a:prstGeom>
        </p:spPr>
      </p:pic>
      <p:pic>
        <p:nvPicPr>
          <p:cNvPr id="8" name="图片 7">
            <a:extLst>
              <a:ext uri="{FF2B5EF4-FFF2-40B4-BE49-F238E27FC236}">
                <a16:creationId xmlns:a16="http://schemas.microsoft.com/office/drawing/2014/main" id="{9FD71615-E05D-617A-E3B8-697919F568A5}"/>
              </a:ext>
            </a:extLst>
          </p:cNvPr>
          <p:cNvPicPr>
            <a:picLocks noChangeAspect="1"/>
          </p:cNvPicPr>
          <p:nvPr/>
        </p:nvPicPr>
        <p:blipFill>
          <a:blip r:embed="rId4"/>
          <a:stretch>
            <a:fillRect/>
          </a:stretch>
        </p:blipFill>
        <p:spPr>
          <a:xfrm>
            <a:off x="4509636" y="1643785"/>
            <a:ext cx="3103350" cy="1325026"/>
          </a:xfrm>
          <a:prstGeom prst="rect">
            <a:avLst/>
          </a:prstGeom>
        </p:spPr>
      </p:pic>
      <p:pic>
        <p:nvPicPr>
          <p:cNvPr id="11" name="图片 10">
            <a:extLst>
              <a:ext uri="{FF2B5EF4-FFF2-40B4-BE49-F238E27FC236}">
                <a16:creationId xmlns:a16="http://schemas.microsoft.com/office/drawing/2014/main" id="{FFF86EB9-EA6B-D556-1DCC-9CF9460F8660}"/>
              </a:ext>
            </a:extLst>
          </p:cNvPr>
          <p:cNvPicPr>
            <a:picLocks noChangeAspect="1"/>
          </p:cNvPicPr>
          <p:nvPr/>
        </p:nvPicPr>
        <p:blipFill>
          <a:blip r:embed="rId5"/>
          <a:stretch>
            <a:fillRect/>
          </a:stretch>
        </p:blipFill>
        <p:spPr>
          <a:xfrm>
            <a:off x="7839225" y="1643785"/>
            <a:ext cx="2556300" cy="1325026"/>
          </a:xfrm>
          <a:prstGeom prst="rect">
            <a:avLst/>
          </a:prstGeom>
        </p:spPr>
      </p:pic>
      <p:pic>
        <p:nvPicPr>
          <p:cNvPr id="13" name="图片 12">
            <a:extLst>
              <a:ext uri="{FF2B5EF4-FFF2-40B4-BE49-F238E27FC236}">
                <a16:creationId xmlns:a16="http://schemas.microsoft.com/office/drawing/2014/main" id="{5423B017-091D-177C-140F-BE2DF9F9D5D8}"/>
              </a:ext>
            </a:extLst>
          </p:cNvPr>
          <p:cNvPicPr>
            <a:picLocks noChangeAspect="1"/>
          </p:cNvPicPr>
          <p:nvPr/>
        </p:nvPicPr>
        <p:blipFill>
          <a:blip r:embed="rId6"/>
          <a:stretch>
            <a:fillRect/>
          </a:stretch>
        </p:blipFill>
        <p:spPr>
          <a:xfrm>
            <a:off x="8851080" y="3263316"/>
            <a:ext cx="1544445" cy="1569660"/>
          </a:xfrm>
          <a:prstGeom prst="rect">
            <a:avLst/>
          </a:prstGeom>
        </p:spPr>
      </p:pic>
    </p:spTree>
    <p:extLst>
      <p:ext uri="{BB962C8B-B14F-4D97-AF65-F5344CB8AC3E}">
        <p14:creationId xmlns:p14="http://schemas.microsoft.com/office/powerpoint/2010/main" val="359527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p:txBody>
          <a:bodyPr/>
          <a:lstStyle/>
          <a:p>
            <a:r>
              <a:rPr lang="zh-CN" altLang="en-US" dirty="0"/>
              <a:t>阅读文献</a:t>
            </a:r>
            <a:endParaRPr lang="en-US" altLang="zh-CN" dirty="0"/>
          </a:p>
        </p:txBody>
      </p:sp>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0" name="矩形: 圆角 39">
            <a:extLst>
              <a:ext uri="{FF2B5EF4-FFF2-40B4-BE49-F238E27FC236}">
                <a16:creationId xmlns:a16="http://schemas.microsoft.com/office/drawing/2014/main" id="{919C2960-5FA0-9154-893E-AA72EB672550}"/>
              </a:ext>
            </a:extLst>
          </p:cNvPr>
          <p:cNvSpPr/>
          <p:nvPr/>
        </p:nvSpPr>
        <p:spPr>
          <a:xfrm>
            <a:off x="7660640" y="3047187"/>
            <a:ext cx="4100660" cy="11029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肖豆</a:t>
            </a:r>
            <a:r>
              <a:rPr lang="en-US" altLang="zh-CN" sz="1200" dirty="0"/>
              <a:t>,</a:t>
            </a:r>
            <a:r>
              <a:rPr lang="zh-CN" altLang="en-US" sz="1200" dirty="0"/>
              <a:t>侯晓荣</a:t>
            </a:r>
            <a:r>
              <a:rPr lang="en-US" altLang="zh-CN" sz="1200" dirty="0"/>
              <a:t>.</a:t>
            </a:r>
            <a:r>
              <a:rPr lang="zh-CN" altLang="en-US" sz="1200" dirty="0"/>
              <a:t>基于 </a:t>
            </a:r>
            <a:r>
              <a:rPr lang="en-US" altLang="zh-CN" sz="1200" dirty="0"/>
              <a:t>PHOG </a:t>
            </a:r>
            <a:r>
              <a:rPr lang="zh-CN" altLang="en-US" sz="1200" dirty="0"/>
              <a:t>特征的电路图中电气符号识别</a:t>
            </a:r>
            <a:r>
              <a:rPr lang="en-US" altLang="zh-CN" sz="1200" dirty="0"/>
              <a:t>[J].</a:t>
            </a:r>
            <a:r>
              <a:rPr lang="zh-CN" altLang="en-US" sz="1200" dirty="0"/>
              <a:t>舰船电子工 程</a:t>
            </a:r>
            <a:r>
              <a:rPr lang="en-US" altLang="zh-CN" sz="1200" dirty="0"/>
              <a:t>,2017,37(01):90-93.</a:t>
            </a:r>
          </a:p>
        </p:txBody>
      </p:sp>
      <p:sp>
        <p:nvSpPr>
          <p:cNvPr id="42" name="矩形 41">
            <a:extLst>
              <a:ext uri="{FF2B5EF4-FFF2-40B4-BE49-F238E27FC236}">
                <a16:creationId xmlns:a16="http://schemas.microsoft.com/office/drawing/2014/main" id="{B0DCC74C-4538-E8AD-25E8-ED85284E0C98}"/>
              </a:ext>
            </a:extLst>
          </p:cNvPr>
          <p:cNvSpPr/>
          <p:nvPr/>
        </p:nvSpPr>
        <p:spPr>
          <a:xfrm>
            <a:off x="8823198" y="1342889"/>
            <a:ext cx="1568741" cy="40997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相关文献</a:t>
            </a:r>
          </a:p>
        </p:txBody>
      </p:sp>
      <p:sp>
        <p:nvSpPr>
          <p:cNvPr id="10" name="文本框 9">
            <a:extLst>
              <a:ext uri="{FF2B5EF4-FFF2-40B4-BE49-F238E27FC236}">
                <a16:creationId xmlns:a16="http://schemas.microsoft.com/office/drawing/2014/main" id="{1B53F26C-19CE-6299-AF4E-6FC49E030587}"/>
              </a:ext>
            </a:extLst>
          </p:cNvPr>
          <p:cNvSpPr txBox="1"/>
          <p:nvPr/>
        </p:nvSpPr>
        <p:spPr>
          <a:xfrm>
            <a:off x="518648" y="1078462"/>
            <a:ext cx="5577351" cy="1077218"/>
          </a:xfrm>
          <a:prstGeom prst="rect">
            <a:avLst/>
          </a:prstGeom>
          <a:noFill/>
        </p:spPr>
        <p:txBody>
          <a:bodyPr wrap="square">
            <a:spAutoFit/>
          </a:bodyPr>
          <a:lstStyle/>
          <a:p>
            <a:r>
              <a:rPr lang="zh-CN" altLang="en-US" sz="1600" dirty="0"/>
              <a:t>利用</a:t>
            </a:r>
            <a:r>
              <a:rPr lang="en-US" altLang="zh-CN" sz="1600" dirty="0"/>
              <a:t>HOG</a:t>
            </a:r>
            <a:r>
              <a:rPr lang="zh-CN" altLang="en-US" sz="1600" dirty="0"/>
              <a:t>特征和</a:t>
            </a:r>
            <a:r>
              <a:rPr lang="en-US" altLang="zh-CN" sz="1600" dirty="0"/>
              <a:t>SIFT</a:t>
            </a:r>
            <a:r>
              <a:rPr lang="zh-CN" altLang="en-US" sz="1600" dirty="0"/>
              <a:t>特征，使用</a:t>
            </a:r>
            <a:r>
              <a:rPr lang="en-US" altLang="zh-CN" sz="1600" dirty="0"/>
              <a:t>SVM</a:t>
            </a:r>
            <a:r>
              <a:rPr lang="zh-CN" altLang="en-US" sz="1600" dirty="0"/>
              <a:t>对电气符号进行分类</a:t>
            </a:r>
            <a:endParaRPr lang="en-US" altLang="zh-CN" sz="1600" dirty="0"/>
          </a:p>
          <a:p>
            <a:r>
              <a:rPr lang="zh-CN" altLang="en-US" sz="1600" dirty="0"/>
              <a:t>第一：建立训练集． </a:t>
            </a:r>
            <a:endParaRPr lang="en-US" altLang="zh-CN" sz="1600" dirty="0"/>
          </a:p>
          <a:p>
            <a:r>
              <a:rPr lang="zh-CN" altLang="en-US" sz="1600" dirty="0"/>
              <a:t>第二：训练支持向量机．</a:t>
            </a:r>
            <a:endParaRPr lang="en-US" altLang="zh-CN" sz="1600" dirty="0"/>
          </a:p>
          <a:p>
            <a:r>
              <a:rPr lang="zh-CN" altLang="en-US" sz="1600" dirty="0"/>
              <a:t>第三：用训练完成的支持向量机进行电气符号分类识别．</a:t>
            </a:r>
          </a:p>
        </p:txBody>
      </p:sp>
      <p:pic>
        <p:nvPicPr>
          <p:cNvPr id="2" name="图片 1">
            <a:extLst>
              <a:ext uri="{FF2B5EF4-FFF2-40B4-BE49-F238E27FC236}">
                <a16:creationId xmlns:a16="http://schemas.microsoft.com/office/drawing/2014/main" id="{0AE6BF35-67A2-7C49-C99B-9A6C21EA17A0}"/>
              </a:ext>
            </a:extLst>
          </p:cNvPr>
          <p:cNvPicPr>
            <a:picLocks noChangeAspect="1"/>
          </p:cNvPicPr>
          <p:nvPr/>
        </p:nvPicPr>
        <p:blipFill>
          <a:blip r:embed="rId2"/>
          <a:stretch>
            <a:fillRect/>
          </a:stretch>
        </p:blipFill>
        <p:spPr>
          <a:xfrm>
            <a:off x="534102" y="2155680"/>
            <a:ext cx="3429000" cy="2466975"/>
          </a:xfrm>
          <a:prstGeom prst="rect">
            <a:avLst/>
          </a:prstGeom>
        </p:spPr>
      </p:pic>
      <p:sp>
        <p:nvSpPr>
          <p:cNvPr id="5" name="矩形: 圆角 4">
            <a:extLst>
              <a:ext uri="{FF2B5EF4-FFF2-40B4-BE49-F238E27FC236}">
                <a16:creationId xmlns:a16="http://schemas.microsoft.com/office/drawing/2014/main" id="{7152352B-9F82-C545-A087-EBCA11A8E534}"/>
              </a:ext>
            </a:extLst>
          </p:cNvPr>
          <p:cNvSpPr/>
          <p:nvPr/>
        </p:nvSpPr>
        <p:spPr>
          <a:xfrm>
            <a:off x="7660640" y="1848556"/>
            <a:ext cx="4100660" cy="11029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刘剑</a:t>
            </a:r>
            <a:r>
              <a:rPr lang="en-US" altLang="zh-CN" sz="1200" dirty="0"/>
              <a:t>,</a:t>
            </a:r>
            <a:r>
              <a:rPr lang="zh-CN" altLang="en-US" sz="1200" dirty="0"/>
              <a:t>龚志恒</a:t>
            </a:r>
            <a:r>
              <a:rPr lang="en-US" altLang="zh-CN" sz="1200" dirty="0"/>
              <a:t>,</a:t>
            </a:r>
            <a:r>
              <a:rPr lang="zh-CN" altLang="en-US" sz="1200" dirty="0"/>
              <a:t>高恩阳</a:t>
            </a:r>
            <a:r>
              <a:rPr lang="en-US" altLang="zh-CN" sz="1200" dirty="0"/>
              <a:t>,</a:t>
            </a:r>
            <a:r>
              <a:rPr lang="zh-CN" altLang="en-US" sz="1200" dirty="0"/>
              <a:t>刘亚楠</a:t>
            </a:r>
            <a:r>
              <a:rPr lang="en-US" altLang="zh-CN" sz="1200" dirty="0"/>
              <a:t>.</a:t>
            </a:r>
            <a:r>
              <a:rPr lang="zh-CN" altLang="en-US" sz="1200" dirty="0"/>
              <a:t>电气符号识别的 </a:t>
            </a:r>
            <a:r>
              <a:rPr lang="en-US" altLang="zh-CN" sz="1200" dirty="0"/>
              <a:t>HOG </a:t>
            </a:r>
            <a:r>
              <a:rPr lang="zh-CN" altLang="en-US" sz="1200" dirty="0"/>
              <a:t>方法</a:t>
            </a:r>
            <a:r>
              <a:rPr lang="en-US" altLang="zh-CN" sz="1200" dirty="0"/>
              <a:t>[J].</a:t>
            </a:r>
            <a:r>
              <a:rPr lang="zh-CN" altLang="en-US" sz="1200" dirty="0"/>
              <a:t>沈阳建筑大学学报 </a:t>
            </a:r>
            <a:r>
              <a:rPr lang="en-US" altLang="zh-CN" sz="1200" dirty="0"/>
              <a:t>(</a:t>
            </a:r>
            <a:r>
              <a:rPr lang="zh-CN" altLang="en-US" sz="1200" dirty="0"/>
              <a:t>自然科学版</a:t>
            </a:r>
            <a:r>
              <a:rPr lang="en-US" altLang="zh-CN" sz="1200" dirty="0"/>
              <a:t>),2013,29(03):571-576.</a:t>
            </a:r>
            <a:endParaRPr lang="zh-CN" altLang="en-US" sz="1200" dirty="0"/>
          </a:p>
        </p:txBody>
      </p:sp>
      <p:sp>
        <p:nvSpPr>
          <p:cNvPr id="8" name="文本占位符 7">
            <a:extLst>
              <a:ext uri="{FF2B5EF4-FFF2-40B4-BE49-F238E27FC236}">
                <a16:creationId xmlns:a16="http://schemas.microsoft.com/office/drawing/2014/main" id="{5A4F9D20-BB70-AE6C-3527-251E8F7085D4}"/>
              </a:ext>
            </a:extLst>
          </p:cNvPr>
          <p:cNvSpPr>
            <a:spLocks noGrp="1"/>
          </p:cNvSpPr>
          <p:nvPr>
            <p:ph type="body" sz="quarter" idx="30"/>
          </p:nvPr>
        </p:nvSpPr>
        <p:spPr>
          <a:xfrm>
            <a:off x="534102" y="4601974"/>
            <a:ext cx="6084812" cy="1706963"/>
          </a:xfrm>
        </p:spPr>
        <p:txBody>
          <a:bodyPr/>
          <a:lstStyle/>
          <a:p>
            <a:r>
              <a:rPr lang="en-US" altLang="zh-CN" sz="1400" dirty="0">
                <a:latin typeface="+mn-ea"/>
              </a:rPr>
              <a:t>SIFT</a:t>
            </a:r>
            <a:r>
              <a:rPr lang="zh-CN" altLang="en-US" sz="1400" dirty="0">
                <a:latin typeface="+mn-ea"/>
              </a:rPr>
              <a:t>特征：</a:t>
            </a:r>
            <a:r>
              <a:rPr lang="zh-CN" altLang="en-US" sz="1400" b="0" i="0" dirty="0">
                <a:solidFill>
                  <a:srgbClr val="333333"/>
                </a:solidFill>
                <a:effectLst/>
                <a:latin typeface="+mn-ea"/>
              </a:rPr>
              <a:t>即尺度不变特征变换，是一种局部特征描述子。</a:t>
            </a:r>
            <a:r>
              <a:rPr lang="zh-CN" altLang="en-US" sz="1400" b="0" i="0" dirty="0">
                <a:solidFill>
                  <a:srgbClr val="333333"/>
                </a:solidFill>
                <a:effectLst/>
                <a:latin typeface="Helvetica Neue"/>
              </a:rPr>
              <a:t>基于物体上的</a:t>
            </a:r>
            <a:r>
              <a:rPr lang="zh-CN" altLang="en-US" sz="1400" dirty="0">
                <a:latin typeface="+mn-ea"/>
              </a:rPr>
              <a:t>一些局部外观的兴趣点而与影像的大小和旋转无关。</a:t>
            </a:r>
            <a:endParaRPr lang="en-US" altLang="zh-CN" sz="1400" dirty="0">
              <a:latin typeface="+mn-ea"/>
            </a:endParaRPr>
          </a:p>
          <a:p>
            <a:r>
              <a:rPr lang="en-US" altLang="zh-CN" sz="1400" dirty="0">
                <a:latin typeface="+mn-ea"/>
              </a:rPr>
              <a:t>HOG</a:t>
            </a:r>
            <a:r>
              <a:rPr lang="zh-CN" altLang="en-US" sz="1400" dirty="0">
                <a:latin typeface="+mn-ea"/>
              </a:rPr>
              <a:t>特征：在一副图像中，局部目标的表象和形状能够被梯度或边缘的方向密度分布很好地描述。其本质为：梯度的统计信息，而梯度主要存在于边缘的地方。</a:t>
            </a:r>
            <a:endParaRPr lang="en-US" altLang="zh-CN" sz="1400" dirty="0">
              <a:latin typeface="+mn-ea"/>
            </a:endParaRPr>
          </a:p>
        </p:txBody>
      </p:sp>
      <p:sp>
        <p:nvSpPr>
          <p:cNvPr id="12" name="文本占位符 7">
            <a:extLst>
              <a:ext uri="{FF2B5EF4-FFF2-40B4-BE49-F238E27FC236}">
                <a16:creationId xmlns:a16="http://schemas.microsoft.com/office/drawing/2014/main" id="{6CE54EE2-CCCE-0B12-63FD-53CF16A2DF09}"/>
              </a:ext>
            </a:extLst>
          </p:cNvPr>
          <p:cNvSpPr txBox="1">
            <a:spLocks/>
          </p:cNvSpPr>
          <p:nvPr/>
        </p:nvSpPr>
        <p:spPr>
          <a:xfrm>
            <a:off x="6848213" y="4620472"/>
            <a:ext cx="4552426" cy="1553826"/>
          </a:xfrm>
          <a:prstGeom prst="rect">
            <a:avLst/>
          </a:prstGeom>
        </p:spPr>
        <p:txBody>
          <a:bodyPr vert="horz" wrap="square" lIns="0" tIns="45720" rIns="91440" bIns="45720" rtlCol="0">
            <a:noAutofit/>
          </a:bodyPr>
          <a:lstStyle>
            <a:lvl1pPr marL="0" indent="0" algn="l" defTabSz="914400" rtl="0" eaLnBrk="1" latinLnBrk="0" hangingPunct="1">
              <a:lnSpc>
                <a:spcPct val="130000"/>
              </a:lnSpc>
              <a:spcBef>
                <a:spcPts val="1000"/>
              </a:spcBef>
              <a:buFont typeface="Arial" panose="020B0604020202020204" pitchFamily="34" charset="0"/>
              <a:buNone/>
              <a:defRPr sz="18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dirty="0">
                <a:latin typeface="+mn-ea"/>
              </a:rPr>
              <a:t>PHOG</a:t>
            </a:r>
            <a:r>
              <a:rPr lang="zh-CN" altLang="en-US" sz="1400" dirty="0">
                <a:latin typeface="+mn-ea"/>
              </a:rPr>
              <a:t>特征：</a:t>
            </a:r>
            <a:r>
              <a:rPr lang="zh-CN" altLang="en-US" sz="1400" dirty="0"/>
              <a:t>提取图像的边缘信息，将图像分层，第一层为整幅图像，第二层将整幅图像进行四均分，第三层将第二层中的每一块子区域进行四均分，依此类推。分层计算 </a:t>
            </a:r>
            <a:r>
              <a:rPr lang="en-US" altLang="zh-CN" sz="1400" dirty="0"/>
              <a:t>HOG</a:t>
            </a:r>
            <a:r>
              <a:rPr lang="zh-CN" altLang="en-US" sz="1400" dirty="0"/>
              <a:t>特征，在每一层中，统计各块区域在</a:t>
            </a:r>
            <a:r>
              <a:rPr lang="en-US" altLang="zh-CN" sz="1400" dirty="0"/>
              <a:t>K</a:t>
            </a:r>
            <a:r>
              <a:rPr lang="zh-CN" altLang="en-US" sz="1400" dirty="0"/>
              <a:t>个方向上的梯度直方图特征并串联构成图像在该层下的特征。</a:t>
            </a:r>
            <a:endParaRPr lang="en-US" altLang="zh-CN" sz="1400" dirty="0">
              <a:latin typeface="+mn-ea"/>
            </a:endParaRPr>
          </a:p>
        </p:txBody>
      </p:sp>
    </p:spTree>
    <p:extLst>
      <p:ext uri="{BB962C8B-B14F-4D97-AF65-F5344CB8AC3E}">
        <p14:creationId xmlns:p14="http://schemas.microsoft.com/office/powerpoint/2010/main" val="181863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p:txBody>
          <a:bodyPr/>
          <a:lstStyle/>
          <a:p>
            <a:r>
              <a:rPr lang="zh-CN" altLang="en-US" dirty="0"/>
              <a:t>阅读文献</a:t>
            </a:r>
            <a:endParaRPr lang="en-US" altLang="zh-CN" dirty="0"/>
          </a:p>
        </p:txBody>
      </p:sp>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2C1F73E0-32CD-4171-5A89-119AB644EDC2}"/>
              </a:ext>
            </a:extLst>
          </p:cNvPr>
          <p:cNvSpPr/>
          <p:nvPr/>
        </p:nvSpPr>
        <p:spPr>
          <a:xfrm>
            <a:off x="660400" y="1208763"/>
            <a:ext cx="1568741" cy="40997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思路二</a:t>
            </a:r>
          </a:p>
        </p:txBody>
      </p:sp>
      <p:sp>
        <p:nvSpPr>
          <p:cNvPr id="13" name="文本框 12">
            <a:extLst>
              <a:ext uri="{FF2B5EF4-FFF2-40B4-BE49-F238E27FC236}">
                <a16:creationId xmlns:a16="http://schemas.microsoft.com/office/drawing/2014/main" id="{90D6B704-CEA9-F32C-121E-C6A86637DEDF}"/>
              </a:ext>
            </a:extLst>
          </p:cNvPr>
          <p:cNvSpPr txBox="1"/>
          <p:nvPr/>
        </p:nvSpPr>
        <p:spPr>
          <a:xfrm>
            <a:off x="568924" y="1785568"/>
            <a:ext cx="5664096" cy="584775"/>
          </a:xfrm>
          <a:prstGeom prst="rect">
            <a:avLst/>
          </a:prstGeom>
          <a:noFill/>
        </p:spPr>
        <p:txBody>
          <a:bodyPr wrap="square">
            <a:spAutoFit/>
          </a:bodyPr>
          <a:lstStyle/>
          <a:p>
            <a:r>
              <a:rPr lang="zh-CN" altLang="en-US" sz="1600" dirty="0"/>
              <a:t>目标检测：使用深度学习的方法，基于数据检测出元器件的位置，并且进行分类识别，不需要对图片进行过多的预处理。</a:t>
            </a:r>
            <a:endParaRPr lang="en-US" altLang="zh-CN" sz="1600" dirty="0"/>
          </a:p>
        </p:txBody>
      </p:sp>
      <p:sp>
        <p:nvSpPr>
          <p:cNvPr id="15" name="文本框 14">
            <a:extLst>
              <a:ext uri="{FF2B5EF4-FFF2-40B4-BE49-F238E27FC236}">
                <a16:creationId xmlns:a16="http://schemas.microsoft.com/office/drawing/2014/main" id="{16AE6D74-1B56-719B-4E13-942DC9793545}"/>
              </a:ext>
            </a:extLst>
          </p:cNvPr>
          <p:cNvSpPr txBox="1"/>
          <p:nvPr/>
        </p:nvSpPr>
        <p:spPr>
          <a:xfrm>
            <a:off x="595955" y="2767280"/>
            <a:ext cx="6094602" cy="1569660"/>
          </a:xfrm>
          <a:prstGeom prst="rect">
            <a:avLst/>
          </a:prstGeom>
          <a:noFill/>
        </p:spPr>
        <p:txBody>
          <a:bodyPr wrap="square">
            <a:spAutoFit/>
          </a:bodyPr>
          <a:lstStyle/>
          <a:p>
            <a:r>
              <a:rPr lang="zh-CN" altLang="en-US" sz="1600" dirty="0"/>
              <a:t>常用的目标检测方法：</a:t>
            </a:r>
            <a:endParaRPr lang="en-US" altLang="zh-CN" sz="1600" dirty="0"/>
          </a:p>
          <a:p>
            <a:pPr marL="285750" indent="-285750">
              <a:buFont typeface="Arial" panose="020B0604020202020204" pitchFamily="34" charset="0"/>
              <a:buChar char="•"/>
            </a:pPr>
            <a:r>
              <a:rPr lang="zh-CN" altLang="en-US" sz="1600" dirty="0"/>
              <a:t>两步法：特征提取 </a:t>
            </a:r>
            <a:r>
              <a:rPr lang="en-US" altLang="zh-CN" sz="1600" dirty="0"/>
              <a:t>--&gt; </a:t>
            </a:r>
            <a:r>
              <a:rPr lang="zh-CN" altLang="en-US" sz="1600" dirty="0"/>
              <a:t>生成</a:t>
            </a:r>
            <a:r>
              <a:rPr lang="en-US" altLang="zh-CN" sz="1600" dirty="0"/>
              <a:t>RP --&gt; </a:t>
            </a:r>
            <a:r>
              <a:rPr lang="zh-CN" altLang="en-US" sz="1600" dirty="0"/>
              <a:t>分类</a:t>
            </a:r>
            <a:r>
              <a:rPr lang="en-US" altLang="zh-CN" sz="1600" dirty="0"/>
              <a:t>/</a:t>
            </a:r>
            <a:r>
              <a:rPr lang="zh-CN" altLang="en-US" sz="1600" dirty="0"/>
              <a:t>定位回归。</a:t>
            </a:r>
            <a:r>
              <a:rPr lang="en-US" altLang="zh-CN" sz="1600" dirty="0"/>
              <a:t>R-CNN</a:t>
            </a:r>
            <a:r>
              <a:rPr lang="zh-CN" altLang="en-US" sz="1600" dirty="0"/>
              <a:t>、</a:t>
            </a:r>
            <a:r>
              <a:rPr lang="en-US" altLang="zh-CN" sz="1600" dirty="0"/>
              <a:t>SPP-Net</a:t>
            </a:r>
            <a:r>
              <a:rPr lang="zh-CN" altLang="en-US" sz="1600" dirty="0"/>
              <a:t>、</a:t>
            </a:r>
            <a:r>
              <a:rPr lang="en-US" altLang="zh-CN" sz="1600" dirty="0"/>
              <a:t>Fast R-CNN</a:t>
            </a:r>
            <a:r>
              <a:rPr lang="zh-CN" altLang="en-US" sz="1600" dirty="0"/>
              <a:t>、</a:t>
            </a:r>
            <a:r>
              <a:rPr lang="en-US" altLang="zh-CN" sz="1600" dirty="0"/>
              <a:t>Faster R-CNN</a:t>
            </a:r>
            <a:r>
              <a:rPr lang="zh-CN" altLang="en-US" sz="1600" dirty="0"/>
              <a:t>和</a:t>
            </a:r>
            <a:r>
              <a:rPr lang="en-US" altLang="zh-CN" sz="1600" dirty="0"/>
              <a:t>R-FCN</a:t>
            </a:r>
            <a:r>
              <a:rPr lang="zh-CN" altLang="en-US" sz="1600" dirty="0"/>
              <a:t>等。</a:t>
            </a:r>
            <a:endParaRPr lang="en-US" altLang="zh-CN" sz="1600" dirty="0"/>
          </a:p>
          <a:p>
            <a:pPr marL="285750" indent="-285750">
              <a:buFont typeface="Arial" panose="020B0604020202020204" pitchFamily="34" charset="0"/>
              <a:buChar char="•"/>
            </a:pPr>
            <a:r>
              <a:rPr lang="zh-CN" altLang="en-US" sz="1600" dirty="0"/>
              <a:t>一步法：特征提取</a:t>
            </a:r>
            <a:r>
              <a:rPr lang="en-US" altLang="zh-CN" sz="1600" dirty="0"/>
              <a:t>–&gt; </a:t>
            </a:r>
            <a:r>
              <a:rPr lang="zh-CN" altLang="en-US" sz="1600" dirty="0"/>
              <a:t>分类</a:t>
            </a:r>
            <a:r>
              <a:rPr lang="en-US" altLang="zh-CN" sz="1600" dirty="0"/>
              <a:t>/</a:t>
            </a:r>
            <a:r>
              <a:rPr lang="zh-CN" altLang="en-US" sz="1600" dirty="0"/>
              <a:t>定位回归。</a:t>
            </a:r>
            <a:r>
              <a:rPr lang="en-US" altLang="zh-CN" sz="1600" dirty="0" err="1"/>
              <a:t>OverFeat</a:t>
            </a:r>
            <a:r>
              <a:rPr lang="zh-CN" altLang="en-US" sz="1600" dirty="0"/>
              <a:t>、</a:t>
            </a:r>
            <a:r>
              <a:rPr lang="en-US" altLang="zh-CN" sz="1600" dirty="0"/>
              <a:t>YOLOv1</a:t>
            </a:r>
            <a:r>
              <a:rPr lang="zh-CN" altLang="en-US" sz="1600" dirty="0"/>
              <a:t>、</a:t>
            </a:r>
            <a:r>
              <a:rPr lang="en-US" altLang="zh-CN" sz="1600" dirty="0"/>
              <a:t>YOLOv2</a:t>
            </a:r>
            <a:r>
              <a:rPr lang="zh-CN" altLang="en-US" sz="1600" dirty="0"/>
              <a:t>、</a:t>
            </a:r>
            <a:r>
              <a:rPr lang="en-US" altLang="zh-CN" sz="1600" dirty="0"/>
              <a:t>YOLOv3</a:t>
            </a:r>
            <a:r>
              <a:rPr lang="zh-CN" altLang="en-US" sz="1600" dirty="0"/>
              <a:t>、</a:t>
            </a:r>
            <a:r>
              <a:rPr lang="en-US" altLang="zh-CN" sz="1600" dirty="0"/>
              <a:t>SSD</a:t>
            </a:r>
            <a:r>
              <a:rPr lang="zh-CN" altLang="en-US" sz="1600" dirty="0"/>
              <a:t>和</a:t>
            </a:r>
            <a:r>
              <a:rPr lang="en-US" altLang="zh-CN" sz="1600" dirty="0" err="1"/>
              <a:t>RetinaNet</a:t>
            </a:r>
            <a:r>
              <a:rPr lang="zh-CN" altLang="en-US" sz="1600" dirty="0"/>
              <a:t>等</a:t>
            </a:r>
            <a:endParaRPr lang="en-US" altLang="zh-CN" sz="1600" dirty="0"/>
          </a:p>
          <a:p>
            <a:r>
              <a:rPr lang="zh-CN" altLang="en-US" sz="1600" dirty="0"/>
              <a:t>问题：电子元件相关的训练数据集</a:t>
            </a:r>
            <a:endParaRPr lang="en-US" altLang="zh-CN" sz="1600" dirty="0"/>
          </a:p>
        </p:txBody>
      </p:sp>
      <p:pic>
        <p:nvPicPr>
          <p:cNvPr id="16" name="图片 15">
            <a:extLst>
              <a:ext uri="{FF2B5EF4-FFF2-40B4-BE49-F238E27FC236}">
                <a16:creationId xmlns:a16="http://schemas.microsoft.com/office/drawing/2014/main" id="{C0D99B65-6FF3-E899-3D25-F99EC81D3E3D}"/>
              </a:ext>
            </a:extLst>
          </p:cNvPr>
          <p:cNvPicPr>
            <a:picLocks noChangeAspect="1"/>
          </p:cNvPicPr>
          <p:nvPr/>
        </p:nvPicPr>
        <p:blipFill>
          <a:blip r:embed="rId2"/>
          <a:stretch>
            <a:fillRect/>
          </a:stretch>
        </p:blipFill>
        <p:spPr>
          <a:xfrm>
            <a:off x="6690557" y="1038073"/>
            <a:ext cx="4693510" cy="2762140"/>
          </a:xfrm>
          <a:prstGeom prst="rect">
            <a:avLst/>
          </a:prstGeom>
        </p:spPr>
      </p:pic>
      <p:pic>
        <p:nvPicPr>
          <p:cNvPr id="1028" name="Picture 4">
            <a:extLst>
              <a:ext uri="{FF2B5EF4-FFF2-40B4-BE49-F238E27FC236}">
                <a16:creationId xmlns:a16="http://schemas.microsoft.com/office/drawing/2014/main" id="{BEFFCFA6-F23C-DA3C-40C1-7E368D988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212" y="4184552"/>
            <a:ext cx="5933855" cy="225576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A3BA37BD-FEB7-202C-77C7-EE74D4DB9017}"/>
              </a:ext>
            </a:extLst>
          </p:cNvPr>
          <p:cNvSpPr/>
          <p:nvPr/>
        </p:nvSpPr>
        <p:spPr>
          <a:xfrm>
            <a:off x="6812585" y="1095515"/>
            <a:ext cx="1200970" cy="523220"/>
          </a:xfrm>
          <a:prstGeom prst="rect">
            <a:avLst/>
          </a:prstGeom>
          <a:noFill/>
        </p:spPr>
        <p:txBody>
          <a:bodyPr wrap="none" lIns="91440" tIns="45720" rIns="91440" bIns="45720">
            <a:spAutoFit/>
          </a:bodyPr>
          <a:lstStyle/>
          <a:p>
            <a:pPr algn="ctr"/>
            <a:r>
              <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YOLO</a:t>
            </a:r>
            <a:endParaRPr lang="zh-CN" alt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8" name="矩形 17">
            <a:extLst>
              <a:ext uri="{FF2B5EF4-FFF2-40B4-BE49-F238E27FC236}">
                <a16:creationId xmlns:a16="http://schemas.microsoft.com/office/drawing/2014/main" id="{67D13C1B-7AE1-D675-A6D3-AEC58FBE194F}"/>
              </a:ext>
            </a:extLst>
          </p:cNvPr>
          <p:cNvSpPr/>
          <p:nvPr/>
        </p:nvSpPr>
        <p:spPr>
          <a:xfrm>
            <a:off x="3302628" y="5875898"/>
            <a:ext cx="2183611" cy="523220"/>
          </a:xfrm>
          <a:prstGeom prst="rect">
            <a:avLst/>
          </a:prstGeom>
          <a:noFill/>
        </p:spPr>
        <p:txBody>
          <a:bodyPr wrap="none" lIns="91440" tIns="45720" rIns="91440" bIns="45720">
            <a:spAutoFit/>
          </a:bodyPr>
          <a:lstStyle/>
          <a:p>
            <a:pPr algn="ctr"/>
            <a:r>
              <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Fast R-CNN</a:t>
            </a:r>
            <a:endParaRPr lang="zh-CN" alt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50399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215608B-7718-2B62-2789-B2C8759A57B7}"/>
              </a:ext>
            </a:extLst>
          </p:cNvPr>
          <p:cNvSpPr>
            <a:spLocks noGrp="1"/>
          </p:cNvSpPr>
          <p:nvPr>
            <p:ph type="body" sz="quarter" idx="11"/>
          </p:nvPr>
        </p:nvSpPr>
        <p:spPr/>
        <p:txBody>
          <a:bodyPr/>
          <a:lstStyle/>
          <a:p>
            <a:r>
              <a:rPr lang="zh-CN" altLang="en-US" dirty="0"/>
              <a:t>文献阅读</a:t>
            </a:r>
          </a:p>
        </p:txBody>
      </p:sp>
      <p:sp>
        <p:nvSpPr>
          <p:cNvPr id="4" name="日期占位符 3">
            <a:extLst>
              <a:ext uri="{FF2B5EF4-FFF2-40B4-BE49-F238E27FC236}">
                <a16:creationId xmlns:a16="http://schemas.microsoft.com/office/drawing/2014/main" id="{E21C3069-6DE5-171A-72BF-B09B5C1A2B6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6" name="矩形: 圆角 15">
            <a:extLst>
              <a:ext uri="{FF2B5EF4-FFF2-40B4-BE49-F238E27FC236}">
                <a16:creationId xmlns:a16="http://schemas.microsoft.com/office/drawing/2014/main" id="{4439E894-B7A0-D94C-0C24-C543E284E336}"/>
              </a:ext>
            </a:extLst>
          </p:cNvPr>
          <p:cNvSpPr/>
          <p:nvPr/>
        </p:nvSpPr>
        <p:spPr>
          <a:xfrm>
            <a:off x="7673418" y="1979629"/>
            <a:ext cx="4100660" cy="11029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江再玉</a:t>
            </a:r>
            <a:r>
              <a:rPr lang="en-US" altLang="zh-CN" sz="1200" dirty="0"/>
              <a:t>,</a:t>
            </a:r>
            <a:r>
              <a:rPr lang="zh-CN" altLang="en-US" sz="1200" dirty="0"/>
              <a:t>石文娟</a:t>
            </a:r>
            <a:r>
              <a:rPr lang="en-US" altLang="zh-CN" sz="1200" dirty="0"/>
              <a:t>,</a:t>
            </a:r>
            <a:r>
              <a:rPr lang="zh-CN" altLang="en-US" sz="1200" dirty="0"/>
              <a:t>马晶</a:t>
            </a:r>
            <a:r>
              <a:rPr lang="en-US" altLang="zh-CN" sz="1200" dirty="0"/>
              <a:t>,</a:t>
            </a:r>
            <a:r>
              <a:rPr lang="zh-CN" altLang="en-US" sz="1200" dirty="0"/>
              <a:t>程瑛颖</a:t>
            </a:r>
            <a:r>
              <a:rPr lang="en-US" altLang="zh-CN" sz="1200" dirty="0"/>
              <a:t>.</a:t>
            </a:r>
            <a:r>
              <a:rPr lang="zh-CN" altLang="en-US" sz="1200" dirty="0"/>
              <a:t>基于深度神经网络的电气元件符号识别算法</a:t>
            </a:r>
            <a:r>
              <a:rPr lang="en-US" altLang="zh-CN" sz="1200" dirty="0"/>
              <a:t>[J]. </a:t>
            </a:r>
            <a:r>
              <a:rPr lang="zh-CN" altLang="en-US" sz="1200" dirty="0"/>
              <a:t>电 力 系 统 及 其 自 动 化 学 报 </a:t>
            </a:r>
            <a:r>
              <a:rPr lang="en-US" altLang="zh-CN" sz="1200" dirty="0"/>
              <a:t>,2022,34(02):48-55.DOI:10.19635/j.cnki.csuepsa.000830</a:t>
            </a:r>
            <a:endParaRPr lang="zh-CN" altLang="en-US" sz="1200" dirty="0"/>
          </a:p>
        </p:txBody>
      </p:sp>
      <p:sp>
        <p:nvSpPr>
          <p:cNvPr id="17" name="矩形: 圆角 16">
            <a:extLst>
              <a:ext uri="{FF2B5EF4-FFF2-40B4-BE49-F238E27FC236}">
                <a16:creationId xmlns:a16="http://schemas.microsoft.com/office/drawing/2014/main" id="{05564C36-4999-B1B3-4570-0D64096BDEC8}"/>
              </a:ext>
            </a:extLst>
          </p:cNvPr>
          <p:cNvSpPr/>
          <p:nvPr/>
        </p:nvSpPr>
        <p:spPr>
          <a:xfrm>
            <a:off x="7673418" y="3309333"/>
            <a:ext cx="4100660" cy="11029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l"/>
            <a:r>
              <a:rPr lang="en-US" altLang="zh-CN" sz="1200" dirty="0"/>
              <a:t>You Only Look Once: Unified, Real-Time Object Detection</a:t>
            </a:r>
          </a:p>
          <a:p>
            <a:pPr algn="l"/>
            <a:r>
              <a:rPr lang="en-US" altLang="zh-CN" sz="1200" dirty="0">
                <a:hlinkClick r:id="rId2">
                  <a:extLst>
                    <a:ext uri="{A12FA001-AC4F-418D-AE19-62706E023703}">
                      <ahyp:hlinkClr xmlns:ahyp="http://schemas.microsoft.com/office/drawing/2018/hyperlinkcolor" val="tx"/>
                    </a:ext>
                  </a:extLst>
                </a:hlinkClick>
              </a:rPr>
              <a:t>Joseph Redmon</a:t>
            </a:r>
            <a:r>
              <a:rPr lang="en-US" altLang="zh-CN" sz="1200" dirty="0"/>
              <a:t>, </a:t>
            </a:r>
            <a:r>
              <a:rPr lang="en-US" altLang="zh-CN" sz="1200" dirty="0">
                <a:hlinkClick r:id="rId3">
                  <a:extLst>
                    <a:ext uri="{A12FA001-AC4F-418D-AE19-62706E023703}">
                      <ahyp:hlinkClr xmlns:ahyp="http://schemas.microsoft.com/office/drawing/2018/hyperlinkcolor" val="tx"/>
                    </a:ext>
                  </a:extLst>
                </a:hlinkClick>
              </a:rPr>
              <a:t>Santosh </a:t>
            </a:r>
            <a:r>
              <a:rPr lang="en-US" altLang="zh-CN" sz="1200" dirty="0" err="1">
                <a:hlinkClick r:id="rId3">
                  <a:extLst>
                    <a:ext uri="{A12FA001-AC4F-418D-AE19-62706E023703}">
                      <ahyp:hlinkClr xmlns:ahyp="http://schemas.microsoft.com/office/drawing/2018/hyperlinkcolor" val="tx"/>
                    </a:ext>
                  </a:extLst>
                </a:hlinkClick>
              </a:rPr>
              <a:t>Divvala</a:t>
            </a:r>
            <a:r>
              <a:rPr lang="en-US" altLang="zh-CN" sz="1200" dirty="0"/>
              <a:t>, </a:t>
            </a:r>
            <a:r>
              <a:rPr lang="en-US" altLang="zh-CN" sz="1200" dirty="0">
                <a:hlinkClick r:id="rId4">
                  <a:extLst>
                    <a:ext uri="{A12FA001-AC4F-418D-AE19-62706E023703}">
                      <ahyp:hlinkClr xmlns:ahyp="http://schemas.microsoft.com/office/drawing/2018/hyperlinkcolor" val="tx"/>
                    </a:ext>
                  </a:extLst>
                </a:hlinkClick>
              </a:rPr>
              <a:t>Ross </a:t>
            </a:r>
            <a:r>
              <a:rPr lang="en-US" altLang="zh-CN" sz="1200" dirty="0" err="1">
                <a:hlinkClick r:id="rId4">
                  <a:extLst>
                    <a:ext uri="{A12FA001-AC4F-418D-AE19-62706E023703}">
                      <ahyp:hlinkClr xmlns:ahyp="http://schemas.microsoft.com/office/drawing/2018/hyperlinkcolor" val="tx"/>
                    </a:ext>
                  </a:extLst>
                </a:hlinkClick>
              </a:rPr>
              <a:t>Girshick</a:t>
            </a:r>
            <a:r>
              <a:rPr lang="en-US" altLang="zh-CN" sz="1200" dirty="0"/>
              <a:t>, </a:t>
            </a:r>
            <a:r>
              <a:rPr lang="en-US" altLang="zh-CN" sz="1200" dirty="0">
                <a:hlinkClick r:id="rId5">
                  <a:extLst>
                    <a:ext uri="{A12FA001-AC4F-418D-AE19-62706E023703}">
                      <ahyp:hlinkClr xmlns:ahyp="http://schemas.microsoft.com/office/drawing/2018/hyperlinkcolor" val="tx"/>
                    </a:ext>
                  </a:extLst>
                </a:hlinkClick>
              </a:rPr>
              <a:t>Ali Farhadi</a:t>
            </a:r>
            <a:endParaRPr lang="en-US" altLang="zh-CN" sz="1200" dirty="0"/>
          </a:p>
        </p:txBody>
      </p:sp>
      <p:sp>
        <p:nvSpPr>
          <p:cNvPr id="18" name="矩形 17">
            <a:extLst>
              <a:ext uri="{FF2B5EF4-FFF2-40B4-BE49-F238E27FC236}">
                <a16:creationId xmlns:a16="http://schemas.microsoft.com/office/drawing/2014/main" id="{B91E33C5-4F49-5F0E-C570-063F793FC74E}"/>
              </a:ext>
            </a:extLst>
          </p:cNvPr>
          <p:cNvSpPr/>
          <p:nvPr/>
        </p:nvSpPr>
        <p:spPr>
          <a:xfrm>
            <a:off x="8823198" y="1342889"/>
            <a:ext cx="1568741" cy="40997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相关文献</a:t>
            </a:r>
          </a:p>
        </p:txBody>
      </p:sp>
      <p:pic>
        <p:nvPicPr>
          <p:cNvPr id="19" name="图片 18">
            <a:extLst>
              <a:ext uri="{FF2B5EF4-FFF2-40B4-BE49-F238E27FC236}">
                <a16:creationId xmlns:a16="http://schemas.microsoft.com/office/drawing/2014/main" id="{7D5E77E8-6B72-FF3A-A514-4E87428FBEB4}"/>
              </a:ext>
            </a:extLst>
          </p:cNvPr>
          <p:cNvPicPr>
            <a:picLocks noChangeAspect="1"/>
          </p:cNvPicPr>
          <p:nvPr/>
        </p:nvPicPr>
        <p:blipFill>
          <a:blip r:embed="rId6"/>
          <a:stretch>
            <a:fillRect/>
          </a:stretch>
        </p:blipFill>
        <p:spPr>
          <a:xfrm>
            <a:off x="535662" y="1081287"/>
            <a:ext cx="3064258" cy="1796683"/>
          </a:xfrm>
          <a:prstGeom prst="rect">
            <a:avLst/>
          </a:prstGeom>
        </p:spPr>
      </p:pic>
      <p:pic>
        <p:nvPicPr>
          <p:cNvPr id="20" name="Picture 2" descr="preview">
            <a:extLst>
              <a:ext uri="{FF2B5EF4-FFF2-40B4-BE49-F238E27FC236}">
                <a16:creationId xmlns:a16="http://schemas.microsoft.com/office/drawing/2014/main" id="{5A1545BD-7695-7D42-F324-325E2CB749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7022" y="1086315"/>
            <a:ext cx="2945840" cy="179116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08D8AB3C-7A80-37F7-3700-212EA9D86C89}"/>
              </a:ext>
            </a:extLst>
          </p:cNvPr>
          <p:cNvPicPr>
            <a:picLocks noChangeAspect="1"/>
          </p:cNvPicPr>
          <p:nvPr/>
        </p:nvPicPr>
        <p:blipFill>
          <a:blip r:embed="rId8"/>
          <a:stretch>
            <a:fillRect/>
          </a:stretch>
        </p:blipFill>
        <p:spPr>
          <a:xfrm>
            <a:off x="512355" y="2952416"/>
            <a:ext cx="5583645" cy="3208840"/>
          </a:xfrm>
          <a:prstGeom prst="rect">
            <a:avLst/>
          </a:prstGeom>
        </p:spPr>
      </p:pic>
    </p:spTree>
    <p:extLst>
      <p:ext uri="{BB962C8B-B14F-4D97-AF65-F5344CB8AC3E}">
        <p14:creationId xmlns:p14="http://schemas.microsoft.com/office/powerpoint/2010/main" val="2703765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TotalTime>
  <Words>918</Words>
  <Application>Microsoft Office PowerPoint</Application>
  <PresentationFormat>宽屏</PresentationFormat>
  <Paragraphs>162</Paragraphs>
  <Slides>10</Slides>
  <Notes>3</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10</vt:i4>
      </vt:variant>
    </vt:vector>
  </HeadingPairs>
  <TitlesOfParts>
    <vt:vector size="23" baseType="lpstr">
      <vt:lpstr>Helvetica Neue</vt:lpstr>
      <vt:lpstr>等线</vt:lpstr>
      <vt:lpstr>Microsoft YaHei</vt:lpstr>
      <vt:lpstr>Microsoft YaHei</vt:lpstr>
      <vt:lpstr>Arial</vt:lpstr>
      <vt:lpstr>Calibri</vt:lpstr>
      <vt:lpstr>Century Gothic</vt:lpstr>
      <vt:lpstr>Segoe UI</vt:lpstr>
      <vt:lpstr>Segoe UI Light</vt:lpstr>
      <vt:lpstr>Wingdings</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邱 瑞宸</cp:lastModifiedBy>
  <cp:revision>32</cp:revision>
  <dcterms:created xsi:type="dcterms:W3CDTF">2019-03-11T14:11:26Z</dcterms:created>
  <dcterms:modified xsi:type="dcterms:W3CDTF">2022-09-26T08:41:58Z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